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79"/>
  </p:notesMasterIdLst>
  <p:handoutMasterIdLst>
    <p:handoutMasterId r:id="rId180"/>
  </p:handoutMasterIdLst>
  <p:sldIdLst>
    <p:sldId id="358" r:id="rId2"/>
    <p:sldId id="359" r:id="rId3"/>
    <p:sldId id="360" r:id="rId4"/>
    <p:sldId id="307" r:id="rId5"/>
    <p:sldId id="308" r:id="rId6"/>
    <p:sldId id="309" r:id="rId7"/>
    <p:sldId id="310" r:id="rId8"/>
    <p:sldId id="311" r:id="rId9"/>
    <p:sldId id="312" r:id="rId10"/>
    <p:sldId id="313" r:id="rId11"/>
    <p:sldId id="314" r:id="rId12"/>
    <p:sldId id="261" r:id="rId13"/>
    <p:sldId id="315" r:id="rId14"/>
    <p:sldId id="338" r:id="rId15"/>
    <p:sldId id="339" r:id="rId16"/>
    <p:sldId id="317" r:id="rId17"/>
    <p:sldId id="264" r:id="rId18"/>
    <p:sldId id="318" r:id="rId19"/>
    <p:sldId id="340" r:id="rId20"/>
    <p:sldId id="319" r:id="rId21"/>
    <p:sldId id="341" r:id="rId22"/>
    <p:sldId id="342" r:id="rId23"/>
    <p:sldId id="356" r:id="rId24"/>
    <p:sldId id="267" r:id="rId25"/>
    <p:sldId id="320" r:id="rId26"/>
    <p:sldId id="269" r:id="rId27"/>
    <p:sldId id="321" r:id="rId28"/>
    <p:sldId id="344" r:id="rId29"/>
    <p:sldId id="345" r:id="rId30"/>
    <p:sldId id="346" r:id="rId31"/>
    <p:sldId id="357" r:id="rId32"/>
    <p:sldId id="347" r:id="rId33"/>
    <p:sldId id="323" r:id="rId34"/>
    <p:sldId id="324" r:id="rId35"/>
    <p:sldId id="325" r:id="rId36"/>
    <p:sldId id="349" r:id="rId37"/>
    <p:sldId id="326" r:id="rId38"/>
    <p:sldId id="327" r:id="rId39"/>
    <p:sldId id="328" r:id="rId40"/>
    <p:sldId id="330" r:id="rId41"/>
    <p:sldId id="331" r:id="rId42"/>
    <p:sldId id="348" r:id="rId43"/>
    <p:sldId id="332" r:id="rId44"/>
    <p:sldId id="333" r:id="rId45"/>
    <p:sldId id="335" r:id="rId46"/>
    <p:sldId id="334" r:id="rId47"/>
    <p:sldId id="278" r:id="rId48"/>
    <p:sldId id="279" r:id="rId49"/>
    <p:sldId id="350" r:id="rId50"/>
    <p:sldId id="351" r:id="rId51"/>
    <p:sldId id="352" r:id="rId52"/>
    <p:sldId id="353" r:id="rId53"/>
    <p:sldId id="354" r:id="rId54"/>
    <p:sldId id="355" r:id="rId55"/>
    <p:sldId id="337" r:id="rId56"/>
    <p:sldId id="361" r:id="rId57"/>
    <p:sldId id="362" r:id="rId58"/>
    <p:sldId id="363" r:id="rId59"/>
    <p:sldId id="364" r:id="rId60"/>
    <p:sldId id="365" r:id="rId61"/>
    <p:sldId id="366" r:id="rId62"/>
    <p:sldId id="367" r:id="rId63"/>
    <p:sldId id="368" r:id="rId64"/>
    <p:sldId id="369" r:id="rId65"/>
    <p:sldId id="370" r:id="rId66"/>
    <p:sldId id="371" r:id="rId67"/>
    <p:sldId id="372" r:id="rId68"/>
    <p:sldId id="373" r:id="rId69"/>
    <p:sldId id="374" r:id="rId70"/>
    <p:sldId id="375" r:id="rId71"/>
    <p:sldId id="376" r:id="rId72"/>
    <p:sldId id="377" r:id="rId73"/>
    <p:sldId id="378" r:id="rId74"/>
    <p:sldId id="379" r:id="rId75"/>
    <p:sldId id="380" r:id="rId76"/>
    <p:sldId id="381" r:id="rId77"/>
    <p:sldId id="382" r:id="rId78"/>
    <p:sldId id="383" r:id="rId79"/>
    <p:sldId id="384" r:id="rId80"/>
    <p:sldId id="385" r:id="rId81"/>
    <p:sldId id="386" r:id="rId82"/>
    <p:sldId id="387" r:id="rId83"/>
    <p:sldId id="388" r:id="rId84"/>
    <p:sldId id="389" r:id="rId85"/>
    <p:sldId id="390" r:id="rId86"/>
    <p:sldId id="391" r:id="rId87"/>
    <p:sldId id="392" r:id="rId88"/>
    <p:sldId id="393" r:id="rId89"/>
    <p:sldId id="394" r:id="rId90"/>
    <p:sldId id="395" r:id="rId91"/>
    <p:sldId id="396" r:id="rId92"/>
    <p:sldId id="397" r:id="rId93"/>
    <p:sldId id="398" r:id="rId94"/>
    <p:sldId id="399" r:id="rId95"/>
    <p:sldId id="400" r:id="rId96"/>
    <p:sldId id="401" r:id="rId97"/>
    <p:sldId id="402" r:id="rId98"/>
    <p:sldId id="403" r:id="rId99"/>
    <p:sldId id="404" r:id="rId100"/>
    <p:sldId id="405" r:id="rId101"/>
    <p:sldId id="406" r:id="rId102"/>
    <p:sldId id="407" r:id="rId103"/>
    <p:sldId id="408" r:id="rId104"/>
    <p:sldId id="409" r:id="rId105"/>
    <p:sldId id="410" r:id="rId106"/>
    <p:sldId id="411" r:id="rId107"/>
    <p:sldId id="412" r:id="rId108"/>
    <p:sldId id="413" r:id="rId109"/>
    <p:sldId id="414" r:id="rId110"/>
    <p:sldId id="415" r:id="rId111"/>
    <p:sldId id="416" r:id="rId112"/>
    <p:sldId id="417" r:id="rId113"/>
    <p:sldId id="418" r:id="rId114"/>
    <p:sldId id="419" r:id="rId115"/>
    <p:sldId id="420" r:id="rId116"/>
    <p:sldId id="421" r:id="rId117"/>
    <p:sldId id="422" r:id="rId118"/>
    <p:sldId id="423" r:id="rId119"/>
    <p:sldId id="424" r:id="rId120"/>
    <p:sldId id="425" r:id="rId121"/>
    <p:sldId id="426" r:id="rId122"/>
    <p:sldId id="427" r:id="rId123"/>
    <p:sldId id="428" r:id="rId124"/>
    <p:sldId id="429" r:id="rId125"/>
    <p:sldId id="430" r:id="rId126"/>
    <p:sldId id="431" r:id="rId127"/>
    <p:sldId id="432" r:id="rId128"/>
    <p:sldId id="433" r:id="rId129"/>
    <p:sldId id="434" r:id="rId130"/>
    <p:sldId id="435" r:id="rId131"/>
    <p:sldId id="436" r:id="rId132"/>
    <p:sldId id="437" r:id="rId133"/>
    <p:sldId id="438" r:id="rId134"/>
    <p:sldId id="439" r:id="rId135"/>
    <p:sldId id="440" r:id="rId136"/>
    <p:sldId id="441" r:id="rId137"/>
    <p:sldId id="442" r:id="rId138"/>
    <p:sldId id="443" r:id="rId139"/>
    <p:sldId id="444" r:id="rId140"/>
    <p:sldId id="445" r:id="rId141"/>
    <p:sldId id="446" r:id="rId142"/>
    <p:sldId id="447" r:id="rId143"/>
    <p:sldId id="448" r:id="rId144"/>
    <p:sldId id="449" r:id="rId145"/>
    <p:sldId id="450" r:id="rId146"/>
    <p:sldId id="451" r:id="rId147"/>
    <p:sldId id="452" r:id="rId148"/>
    <p:sldId id="453" r:id="rId149"/>
    <p:sldId id="454" r:id="rId150"/>
    <p:sldId id="455" r:id="rId151"/>
    <p:sldId id="456" r:id="rId152"/>
    <p:sldId id="457" r:id="rId153"/>
    <p:sldId id="458" r:id="rId154"/>
    <p:sldId id="459" r:id="rId155"/>
    <p:sldId id="460" r:id="rId156"/>
    <p:sldId id="461" r:id="rId157"/>
    <p:sldId id="462" r:id="rId158"/>
    <p:sldId id="463" r:id="rId159"/>
    <p:sldId id="464" r:id="rId160"/>
    <p:sldId id="465" r:id="rId161"/>
    <p:sldId id="466" r:id="rId162"/>
    <p:sldId id="467" r:id="rId163"/>
    <p:sldId id="468" r:id="rId164"/>
    <p:sldId id="469" r:id="rId165"/>
    <p:sldId id="470" r:id="rId166"/>
    <p:sldId id="471" r:id="rId167"/>
    <p:sldId id="472" r:id="rId168"/>
    <p:sldId id="473" r:id="rId169"/>
    <p:sldId id="474" r:id="rId170"/>
    <p:sldId id="475" r:id="rId171"/>
    <p:sldId id="476" r:id="rId172"/>
    <p:sldId id="477" r:id="rId173"/>
    <p:sldId id="478" r:id="rId174"/>
    <p:sldId id="479" r:id="rId175"/>
    <p:sldId id="480" r:id="rId176"/>
    <p:sldId id="481" r:id="rId177"/>
    <p:sldId id="482" r:id="rId178"/>
  </p:sldIdLst>
  <p:sldSz cx="9144000" cy="6858000" type="screen4x3"/>
  <p:notesSz cx="7077075" cy="9363075"/>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4559" autoAdjust="0"/>
    <p:restoredTop sz="79526" autoAdjust="0"/>
  </p:normalViewPr>
  <p:slideViewPr>
    <p:cSldViewPr>
      <p:cViewPr varScale="1">
        <p:scale>
          <a:sx n="58" d="100"/>
          <a:sy n="58" d="100"/>
        </p:scale>
        <p:origin x="1080" y="7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slide" Target="slides/slide174.xml"/><Relationship Id="rId170" Type="http://schemas.openxmlformats.org/officeDocument/2006/relationships/slide" Target="slides/slide169.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181"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slide" Target="slides/slide170.xml"/><Relationship Id="rId176" Type="http://schemas.openxmlformats.org/officeDocument/2006/relationships/slide" Target="slides/slide175.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8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7" Type="http://schemas.openxmlformats.org/officeDocument/2006/relationships/slide" Target="slides/slide176.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slide" Target="slides/slide171.xml"/><Relationship Id="rId180" Type="http://schemas.openxmlformats.org/officeDocument/2006/relationships/handoutMaster" Target="handoutMasters/handout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tableStyles" Target="tableStyle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notesMaster" Target="notesMasters/notesMaster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4010025" y="0"/>
            <a:ext cx="3065463" cy="468313"/>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1198563" y="701675"/>
            <a:ext cx="4679950" cy="3511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708025" y="4448175"/>
            <a:ext cx="5661025" cy="4213225"/>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4010025" y="8893175"/>
            <a:ext cx="3065463" cy="468313"/>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AOL Instant Messenger</a:t>
            </a:r>
            <a:r>
              <a:rPr lang="en-US" dirty="0" smtClean="0"/>
              <a:t> – (AIM) A</a:t>
            </a:r>
            <a:r>
              <a:rPr lang="en-US" baseline="0" dirty="0" smtClean="0"/>
              <a:t> </a:t>
            </a:r>
            <a:r>
              <a:rPr lang="en-US" dirty="0" smtClean="0"/>
              <a:t>way to find people of like interests online.</a:t>
            </a:r>
            <a:r>
              <a:rPr lang="en-US" baseline="0" dirty="0" smtClean="0"/>
              <a:t> M</a:t>
            </a:r>
            <a:r>
              <a:rPr lang="en-US" dirty="0" smtClean="0"/>
              <a:t>odeled after earlier chat programs.</a:t>
            </a:r>
          </a:p>
          <a:p>
            <a:r>
              <a:rPr lang="en-US" u="sng" strike="noStrike" dirty="0" smtClean="0">
                <a:effectLst/>
              </a:rPr>
              <a:t>Botnet</a:t>
            </a:r>
            <a:r>
              <a:rPr lang="en-US" dirty="0" smtClean="0"/>
              <a:t> – A term for a collection of software robots, or bots, that runs autonomously and automatically and commonly invisibly in the background. The term is most often associated with malicious software, but it can also refer to the network of computers using distributed computing software.</a:t>
            </a:r>
          </a:p>
          <a:p>
            <a:r>
              <a:rPr lang="en-US" u="sng" dirty="0" smtClean="0"/>
              <a:t>DomainKeys Identified Mail (DKIM)</a:t>
            </a:r>
            <a:r>
              <a:rPr lang="en-US" dirty="0" smtClean="0"/>
              <a:t> – An authentication system for e-mail designed to detect spoofing of e-mail addresses.</a:t>
            </a:r>
          </a:p>
          <a:p>
            <a:r>
              <a:rPr lang="en-US" u="sng" dirty="0" smtClean="0"/>
              <a:t>E-mail</a:t>
            </a:r>
            <a:r>
              <a:rPr lang="en-US" dirty="0" smtClean="0"/>
              <a:t> – Started with mailbox programs on early time-sharing machines, allowing researchers to leave messages for others using the same machine.</a:t>
            </a:r>
          </a:p>
          <a:p>
            <a:r>
              <a:rPr lang="en-US" u="sng" dirty="0" smtClean="0"/>
              <a:t>E-mail hoax</a:t>
            </a:r>
            <a:r>
              <a:rPr lang="en-US" dirty="0" smtClean="0"/>
              <a:t> – E-mails that travel from user to user because of the compelling story contained in them.</a:t>
            </a:r>
          </a:p>
          <a:p>
            <a:r>
              <a:rPr lang="en-US" u="sng" dirty="0" smtClean="0"/>
              <a:t>Encryption</a:t>
            </a:r>
            <a:r>
              <a:rPr lang="en-US" dirty="0" smtClean="0"/>
              <a:t> – The reversible process of rendering data unreadable through the use of an algorithm and a key.</a:t>
            </a:r>
          </a:p>
          <a:p>
            <a:r>
              <a:rPr lang="en-US" u="sng" dirty="0" smtClean="0"/>
              <a:t>Instant messaging (IM)</a:t>
            </a:r>
            <a:r>
              <a:rPr lang="en-US" dirty="0" smtClean="0"/>
              <a:t> – A text-based method of communicating over the Internet.</a:t>
            </a:r>
          </a:p>
          <a:p>
            <a:r>
              <a:rPr lang="en-US" u="sng" dirty="0" smtClean="0"/>
              <a:t>Mail delivery agent (MDA)</a:t>
            </a:r>
            <a:r>
              <a:rPr lang="en-US" dirty="0" smtClean="0"/>
              <a:t> – The recipient’s mail server.</a:t>
            </a:r>
          </a:p>
          <a:p>
            <a:r>
              <a:rPr lang="en-US" u="sng" dirty="0" smtClean="0"/>
              <a:t>Mail relaying</a:t>
            </a:r>
            <a:r>
              <a:rPr lang="en-US" dirty="0" smtClean="0"/>
              <a:t> – Similar to dropping a letter off at a post office instead of letting the postal carrier pick it up at your mailbox. On the Internet, that consists of</a:t>
            </a:r>
            <a:r>
              <a:rPr lang="en-US" baseline="0" dirty="0" smtClean="0"/>
              <a:t> </a:t>
            </a:r>
            <a:r>
              <a:rPr lang="en-US" dirty="0" smtClean="0"/>
              <a:t>sending e-mail from a separate IP address, making it more difficult for the mail to be traced back to you.</a:t>
            </a:r>
          </a:p>
          <a:p>
            <a:r>
              <a:rPr lang="en-US" u="sng" dirty="0" smtClean="0"/>
              <a:t>Mail transfer agent (MTA)</a:t>
            </a:r>
            <a:r>
              <a:rPr lang="en-US" dirty="0" smtClean="0"/>
              <a:t> – The mail server</a:t>
            </a:r>
          </a:p>
          <a:p>
            <a:r>
              <a:rPr lang="en-US" u="sng" dirty="0" smtClean="0"/>
              <a:t>Mail user agent (MUA)</a:t>
            </a:r>
            <a:r>
              <a:rPr lang="en-US" dirty="0" smtClean="0"/>
              <a:t> – The application on the sender’s machine.</a:t>
            </a:r>
          </a:p>
          <a:p>
            <a:r>
              <a:rPr lang="en-US" u="sng" dirty="0" smtClean="0"/>
              <a:t>Multipurpose Internet Mail Extensions (MIME)</a:t>
            </a:r>
            <a:r>
              <a:rPr lang="en-US" dirty="0" smtClean="0"/>
              <a:t> – A standard that describes how to encode and attach non-textual elements in an e-mail.</a:t>
            </a:r>
          </a:p>
          <a:p>
            <a:r>
              <a:rPr lang="en-US" u="sng" dirty="0" smtClean="0"/>
              <a:t>Open relay</a:t>
            </a:r>
            <a:r>
              <a:rPr lang="en-US" u="sng" baseline="0" dirty="0"/>
              <a:t> </a:t>
            </a:r>
            <a:r>
              <a:rPr lang="en-US" baseline="0" dirty="0" smtClean="0"/>
              <a:t>– A mail server that receives and forwards mail from outside sources.</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a:t>
            </a:fld>
            <a:endParaRPr lang="en-US" altLang="en-US" dirty="0"/>
          </a:p>
        </p:txBody>
      </p:sp>
    </p:spTree>
    <p:extLst>
      <p:ext uri="{BB962C8B-B14F-4D97-AF65-F5344CB8AC3E}">
        <p14:creationId xmlns:p14="http://schemas.microsoft.com/office/powerpoint/2010/main" val="28659773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People still have not found a good way to block ubiquitous spam e-mails (a sampling of which is shown in Figure 16.2), despite the</a:t>
            </a:r>
            <a:r>
              <a:rPr lang="en-US" baseline="0" dirty="0" smtClean="0"/>
              <a:t> </a:t>
            </a:r>
            <a:r>
              <a:rPr lang="en-US" dirty="0" smtClean="0"/>
              <a:t>remarkable advance of every other technology.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13</a:t>
            </a:fld>
            <a:endParaRPr lang="en-US" altLang="en-US" dirty="0"/>
          </a:p>
        </p:txBody>
      </p:sp>
    </p:spTree>
    <p:extLst>
      <p:ext uri="{BB962C8B-B14F-4D97-AF65-F5344CB8AC3E}">
        <p14:creationId xmlns:p14="http://schemas.microsoft.com/office/powerpoint/2010/main" val="65791765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Chrome users can examine, delete, and block individual cookies through the interface shown in Figure 17.11.</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107</a:t>
            </a:fld>
            <a:endParaRPr lang="en-US" altLang="en-US" dirty="0"/>
          </a:p>
        </p:txBody>
      </p:sp>
    </p:spTree>
    <p:extLst>
      <p:ext uri="{BB962C8B-B14F-4D97-AF65-F5344CB8AC3E}">
        <p14:creationId xmlns:p14="http://schemas.microsoft.com/office/powerpoint/2010/main" val="154903316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 Explorer has a similar interface, with just a Delete option in the browser under Browsing History (see Figure 17.12).</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108</a:t>
            </a:fld>
            <a:endParaRPr lang="en-US" altLang="en-US" dirty="0"/>
          </a:p>
        </p:txBody>
      </p:sp>
    </p:spTree>
    <p:extLst>
      <p:ext uri="{BB962C8B-B14F-4D97-AF65-F5344CB8AC3E}">
        <p14:creationId xmlns:p14="http://schemas.microsoft.com/office/powerpoint/2010/main" val="328940882"/>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Additional cookie manipulation can be done through the file processing system, because cookies are stored as individual files, as shown in Figure 17.13. This combination allows easier bulk manipulation, which is a useful option, as cookies can become quite numerous in short order.</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109</a:t>
            </a:fld>
            <a:endParaRPr lang="en-US" altLang="en-US" dirty="0"/>
          </a:p>
        </p:txBody>
      </p:sp>
    </p:spTree>
    <p:extLst>
      <p:ext uri="{BB962C8B-B14F-4D97-AF65-F5344CB8AC3E}">
        <p14:creationId xmlns:p14="http://schemas.microsoft.com/office/powerpoint/2010/main" val="145648029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dirty="0" smtClean="0"/>
              <a:t>Disabling Cookies</a:t>
            </a:r>
          </a:p>
          <a:p>
            <a:pPr>
              <a:defRPr/>
            </a:pPr>
            <a:r>
              <a:rPr lang="en-US" dirty="0" smtClean="0"/>
              <a:t>If the user disables cookies in a browser, this type of information will not be available for the web server to use. IETF RFC 2109 describes the HTTP state-management system (cookies) and specifies several specific cookie functions to be enabled in browsers, specifically:</a:t>
            </a:r>
          </a:p>
          <a:p>
            <a:pPr>
              <a:defRPr/>
            </a:pPr>
            <a:endParaRPr lang="en-US" dirty="0" smtClean="0"/>
          </a:p>
          <a:p>
            <a:pPr>
              <a:defRPr/>
            </a:pPr>
            <a:r>
              <a:rPr lang="en-US" dirty="0" smtClean="0"/>
              <a:t>■ The ability to turn on and off cookie usage</a:t>
            </a:r>
          </a:p>
          <a:p>
            <a:pPr>
              <a:defRPr/>
            </a:pPr>
            <a:r>
              <a:rPr lang="en-US" dirty="0" smtClean="0"/>
              <a:t>■ An indicator as to whether cookies are in use</a:t>
            </a:r>
          </a:p>
          <a:p>
            <a:pPr>
              <a:defRPr/>
            </a:pPr>
            <a:r>
              <a:rPr lang="en-US" dirty="0" smtClean="0"/>
              <a:t>■ A means of specifying cookie domain values and lifetimes</a:t>
            </a:r>
          </a:p>
          <a:p>
            <a:pPr>
              <a:defRPr/>
            </a:pPr>
            <a:endParaRPr lang="en-US" dirty="0" smtClean="0"/>
          </a:p>
          <a:p>
            <a:pPr>
              <a:defRPr/>
            </a:pPr>
            <a:r>
              <a:rPr lang="en-US" dirty="0" smtClean="0"/>
              <a:t>Several of these functions have already been discussed, but to surf cookie-free requires more than a simple step. Telling a browser to stop accepting cookies is a setup option available through an Options menu, but this has no effect on cookies already received and stored on the system. To prevent the browser from sending cookies already received, the user must delete the cookies from the system. This bulk operation is easily performed, and then the browser can run cookie-free. Several third-party tools enable even a finer granularity of cookie control.</a:t>
            </a:r>
            <a:endParaRPr 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D8B1E5F-B21E-468B-9A94-867E728E0EE9}" type="slidenum">
              <a:rPr lang="en-US" altLang="en-US" smtClean="0"/>
              <a:pPr eaLnBrk="1" hangingPunct="1"/>
              <a:t>110</a:t>
            </a:fld>
            <a:endParaRPr lang="en-US" altLang="en-US" dirty="0" smtClean="0"/>
          </a:p>
        </p:txBody>
      </p:sp>
    </p:spTree>
    <p:extLst>
      <p:ext uri="{BB962C8B-B14F-4D97-AF65-F5344CB8AC3E}">
        <p14:creationId xmlns:p14="http://schemas.microsoft.com/office/powerpoint/2010/main" val="55246647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Sometimes these plugins are in the form of ActiveX components, which is the form Microsoft chose for its Office plug-in, which enables a browser to manipulate various Office files, such as pivot tables from Excel, over the Web. Adobe has developed Acrobat Reader, a plug-in that enables a browser to read and display Portable Document Format (PDF) files directly in a browser. PDF files offer platform independence for printed documents and are usable across a wide array of platforms—they are a compact way to provide printed information.</a:t>
            </a:r>
          </a:p>
          <a:p>
            <a:pPr>
              <a:defRPr/>
            </a:pPr>
            <a:endParaRPr lang="en-US" dirty="0" smtClean="0"/>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combination of a development environment for developers and plug-in–enabled browsers that can display the content has caused these technologies to see widespread use. The result is a tremendous increase in visual richness in web communications, and this, in turn, has made the Web more popular and has increased usage in various demographic segments.</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Until recently, these plug-ins have had a remarkable safety record. As Flash-based content has grown more popular, crackers have examined the Flash plug-ins and software, determined vulnerabilities, and developed exploit code to use against the Flash protocol. Adobe has patched the issue, but as Apple has decided not to</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use Flash on its iPhones or iPads, the death of Flash is on the horizon.</a:t>
            </a: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8FF873A-510D-4B0E-9363-94AF04880E3A}" type="slidenum">
              <a:rPr lang="en-US" altLang="en-US" smtClean="0"/>
              <a:pPr eaLnBrk="1" hangingPunct="1"/>
              <a:t>111</a:t>
            </a:fld>
            <a:endParaRPr lang="en-US" altLang="en-US" dirty="0" smtClean="0"/>
          </a:p>
        </p:txBody>
      </p:sp>
    </p:spTree>
    <p:extLst>
      <p:ext uri="{BB962C8B-B14F-4D97-AF65-F5344CB8AC3E}">
        <p14:creationId xmlns:p14="http://schemas.microsoft.com/office/powerpoint/2010/main" val="3713086561"/>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17.14 illustrates the various plug-ins and browser helper objects</a:t>
            </a:r>
            <a:r>
              <a:rPr lang="en-US" baseline="0" dirty="0" smtClean="0"/>
              <a:t> </a:t>
            </a:r>
            <a:r>
              <a:rPr lang="en-US" dirty="0" smtClean="0"/>
              <a:t>enabled in Internet Explorer.</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112</a:t>
            </a:fld>
            <a:endParaRPr lang="en-US" altLang="en-US" dirty="0"/>
          </a:p>
        </p:txBody>
      </p:sp>
    </p:spTree>
    <p:extLst>
      <p:ext uri="{BB962C8B-B14F-4D97-AF65-F5344CB8AC3E}">
        <p14:creationId xmlns:p14="http://schemas.microsoft.com/office/powerpoint/2010/main" val="217071771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i="1" dirty="0" smtClean="0"/>
              <a:t>Add-ons </a:t>
            </a:r>
            <a:r>
              <a:rPr lang="en-US" i="0" dirty="0" smtClean="0"/>
              <a:t>are pieces of code that are distributed to allow additional functionality to be added to an existing program. An example of these are browser helper objects (BHOs), which provide a means of creating a plugin module that is loaded with Internet Explorer and provide a means of adding capability to the browser. The functionality can be significant, as in the case of the Adobe Acrobat BHO that allows PDFs to be rendered in the browser. A BHO has unrestricted access to the Internet Explorer event model and can do things such as capture keystrokes.</a:t>
            </a:r>
          </a:p>
          <a:p>
            <a:endParaRPr lang="en-US" i="0" dirty="0" smtClean="0"/>
          </a:p>
          <a:p>
            <a:r>
              <a:rPr lang="en-US" i="0" dirty="0" smtClean="0"/>
              <a:t>Other programs can have addons that utilize the permissions given the master program. You should only use add-ons from trusted sources, and you need to understand the level of interaction risk they pose. ActiveX is a technology implemented by Microsoft to enhance web-enabled systems through significant additions to user controls. For example, unless signed by a trusted authority using Authenticode, ActiveX content should not be allowed in browsers, as the nature of the code changes can present significant risk.</a:t>
            </a:r>
            <a:endParaRPr lang="en-US" i="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113</a:t>
            </a:fld>
            <a:endParaRPr lang="en-US" altLang="en-US" dirty="0"/>
          </a:p>
        </p:txBody>
      </p:sp>
    </p:spTree>
    <p:extLst>
      <p:ext uri="{BB962C8B-B14F-4D97-AF65-F5344CB8AC3E}">
        <p14:creationId xmlns:p14="http://schemas.microsoft.com/office/powerpoint/2010/main" val="4277974142"/>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Code signing </a:t>
            </a:r>
            <a:r>
              <a:rPr lang="en-US" altLang="en-US" b="0" dirty="0" smtClean="0">
                <a:latin typeface="Arial" pitchFamily="34" charset="0"/>
                <a:ea typeface="ヒラギノ角ゴ Pro W3" pitchFamily="-112" charset="-128"/>
              </a:rPr>
              <a:t>was an attempt to bring the security of shrink-wrapped software to software downloaded from the Internet. Code signing works by adding a digital signature and a digital certificate to a program file to demonstrate file integrity and authenticity. The certificate identifies the author, and the digital signature contains a hash value that covers code, certificate, and signature to prove integrity, and this establishes the integrity of the code and publisher via a standard browser certificate check. The purpose of a company signing the code is to state that it considers the code it created to be safe, and it is stating that the code will not do any harm to the system (to the company’s knowledge). The digital signature also tells the user that the stated company is, indeed, the creator of the code.</a:t>
            </a:r>
          </a:p>
          <a:p>
            <a:endParaRPr lang="en-US" altLang="en-US" b="0" dirty="0" smtClean="0">
              <a:latin typeface="Arial" pitchFamily="34" charset="0"/>
              <a:ea typeface="ヒラギノ角ゴ Pro W3" pitchFamily="-112" charset="-128"/>
            </a:endParaRPr>
          </a:p>
          <a:p>
            <a:r>
              <a:rPr lang="en-US" altLang="en-US" b="0" dirty="0" smtClean="0">
                <a:latin typeface="Arial" pitchFamily="34" charset="0"/>
                <a:ea typeface="ヒラギノ角ゴ Pro W3" pitchFamily="-112" charset="-128"/>
              </a:rPr>
              <a:t>A signed applet can be hijacked as easily as a graphic or any other file. The two ways an attacker could hijack a signed control are by inline access or by copying the file in its entirety and republishing it.</a:t>
            </a:r>
          </a:p>
          <a:p>
            <a:endParaRPr lang="en-US" altLang="en-US" b="0" dirty="0" smtClean="0">
              <a:latin typeface="Arial" pitchFamily="34" charset="0"/>
              <a:ea typeface="ヒラギノ角ゴ Pro W3" pitchFamily="-112" charset="-128"/>
            </a:endParaRPr>
          </a:p>
          <a:p>
            <a:r>
              <a:rPr lang="en-US" altLang="en-US" b="1" dirty="0" smtClean="0">
                <a:latin typeface="Arial" pitchFamily="34" charset="0"/>
                <a:ea typeface="ヒラギノ角ゴ Pro W3" pitchFamily="-112" charset="-128"/>
              </a:rPr>
              <a:t>Inlining</a:t>
            </a:r>
            <a:r>
              <a:rPr lang="en-US" altLang="en-US" b="0" dirty="0" smtClean="0">
                <a:latin typeface="Arial" pitchFamily="34" charset="0"/>
                <a:ea typeface="ヒラギノ角ゴ Pro W3" pitchFamily="-112" charset="-128"/>
              </a:rPr>
              <a:t> is using an embedded control from another site with or without the other site’s permission.</a:t>
            </a:r>
          </a:p>
          <a:p>
            <a:endParaRPr lang="en-US" altLang="en-US" b="0" dirty="0" smtClean="0">
              <a:latin typeface="Arial" pitchFamily="34" charset="0"/>
              <a:ea typeface="ヒラギノ角ゴ Pro W3" pitchFamily="-112" charset="-128"/>
            </a:endParaRPr>
          </a:p>
          <a:p>
            <a:r>
              <a:rPr lang="en-US" altLang="en-US" b="0" dirty="0" smtClean="0">
                <a:latin typeface="Arial" pitchFamily="34" charset="0"/>
                <a:ea typeface="ヒラギノ角ゴ Pro W3" pitchFamily="-112" charset="-128"/>
              </a:rPr>
              <a:t>Republishing a signed control is</a:t>
            </a:r>
            <a:r>
              <a:rPr lang="en-US" altLang="en-US" b="0" baseline="0" dirty="0" smtClean="0">
                <a:latin typeface="Arial" pitchFamily="34" charset="0"/>
                <a:ea typeface="ヒラギノ角ゴ Pro W3" pitchFamily="-112" charset="-128"/>
              </a:rPr>
              <a:t> </a:t>
            </a:r>
            <a:r>
              <a:rPr lang="en-US" altLang="en-US" b="0" dirty="0" smtClean="0">
                <a:latin typeface="Arial" pitchFamily="34" charset="0"/>
                <a:ea typeface="ヒラギノ角ゴ Pro W3" pitchFamily="-112" charset="-128"/>
              </a:rPr>
              <a:t>done much like stealing a GIF or JPEG image—a copy of the file is maintained on the unauthorized site and served from there instead of from the original location.</a:t>
            </a:r>
          </a:p>
          <a:p>
            <a:endParaRPr lang="en-US" altLang="en-US" b="0" dirty="0" smtClean="0">
              <a:latin typeface="Arial" pitchFamily="34" charset="0"/>
              <a:ea typeface="ヒラギノ角ゴ Pro W3" pitchFamily="-112" charset="-128"/>
            </a:endParaRP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81CAE1A-9575-4B4C-8F45-1C56B20A2871}" type="slidenum">
              <a:rPr lang="en-US" altLang="en-US" smtClean="0"/>
              <a:pPr eaLnBrk="1" hangingPunct="1"/>
              <a:t>114</a:t>
            </a:fld>
            <a:endParaRPr lang="en-US" altLang="en-US" dirty="0" smtClean="0"/>
          </a:p>
        </p:txBody>
      </p:sp>
    </p:spTree>
    <p:extLst>
      <p:ext uri="{BB962C8B-B14F-4D97-AF65-F5344CB8AC3E}">
        <p14:creationId xmlns:p14="http://schemas.microsoft.com/office/powerpoint/2010/main" val="101355476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If a signed control cannot be modified, why be concerned with these thefts, apart from the issue of intellectual property? The primary security concern comes from how the control is used. A cracker may be able to use a control in an unintended fashion, resulting in file loss or buffer overflow—conditions that weaken a system and can allow exploitation of other vulnerabilities.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A common programming activity is cleaning up installation files from a computer’s hard drive after successfully installing a software package. If a signed control is used for this task and permission has already been granted, then improperly using the control could result in the wrong set of files being deleted. The control will still function as designed, but the issue becomes who it is used by and how. These are concerns not addressed simply by signing a control or applet.</a:t>
            </a:r>
          </a:p>
        </p:txBody>
      </p:sp>
      <p:sp>
        <p:nvSpPr>
          <p:cNvPr id="849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81CAE1A-9575-4B4C-8F45-1C56B20A2871}" type="slidenum">
              <a:rPr lang="en-US" altLang="en-US" smtClean="0"/>
              <a:pPr eaLnBrk="1" hangingPunct="1"/>
              <a:t>115</a:t>
            </a:fld>
            <a:endParaRPr lang="en-US" altLang="en-US" dirty="0" smtClean="0"/>
          </a:p>
        </p:txBody>
      </p:sp>
    </p:spTree>
    <p:extLst>
      <p:ext uri="{BB962C8B-B14F-4D97-AF65-F5344CB8AC3E}">
        <p14:creationId xmlns:p14="http://schemas.microsoft.com/office/powerpoint/2010/main" val="61286835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Web browsers are not the only aspect of software being abused by crackers. The application software written to run on servers and serve up the content for users is also a target. Web application security is a fairly hot topic in security, as it has become a prime target for professional crackers. Criminal hackers typically are after some form of financial reward, whether from stolen data, stolen identity, or some form of extortion. </a:t>
            </a:r>
          </a:p>
          <a:p>
            <a:endParaRPr lang="en-US" dirty="0" smtClean="0"/>
          </a:p>
          <a:p>
            <a:r>
              <a:rPr lang="en-US" dirty="0" smtClean="0"/>
              <a:t>Attacking web-based applications has proven to be a lucrative venture for several reasons. First, the target is a rich environment, as company after company has</a:t>
            </a:r>
            <a:r>
              <a:rPr lang="en-US" baseline="0" dirty="0" smtClean="0"/>
              <a:t> </a:t>
            </a:r>
            <a:r>
              <a:rPr lang="en-US" dirty="0" smtClean="0"/>
              <a:t>developed a customer-facing web presence, often including custom-coded functionality that permits customer access to back-end systems for legitimate business purposes. Second, building these custom applications to high levels of security is a difficult if not impossible feat, especially given the corporate pressure on delivery</a:t>
            </a:r>
            <a:r>
              <a:rPr lang="en-US" baseline="0" dirty="0" smtClean="0"/>
              <a:t> </a:t>
            </a:r>
            <a:r>
              <a:rPr lang="en-US" dirty="0" smtClean="0"/>
              <a:t>time and cost.</a:t>
            </a:r>
          </a:p>
          <a:p>
            <a:endParaRPr lang="en-US" dirty="0" smtClean="0"/>
          </a:p>
          <a:p>
            <a:r>
              <a:rPr lang="en-US" dirty="0" smtClean="0"/>
              <a:t>The same programmatic errors that plague operating systems, such as buffer overflows, can cause havoc with web-based systems. But web-based systems have a new history of rich customer interactions, including the collection of information from the customer and dynamically using customer-supplied</a:t>
            </a:r>
            <a:r>
              <a:rPr lang="en-US" baseline="0" dirty="0" smtClean="0"/>
              <a:t> </a:t>
            </a:r>
            <a:r>
              <a:rPr lang="en-US" dirty="0" smtClean="0"/>
              <a:t>information to modify the user experience. This makes the customer a part of the application, and when proper controls are not in place, errors such as the MySpace-based Samy worm can occur. Different types of errors are commonly observed in the deployment of web applications, and these have been categorized into six logical groupings of vulnerabilities: authentication, authorization, logical attacks, information disclosure, command execution, and client-side attacks. A total of 24 different types of vulnerabilities have been classified by the Web Application Security Consortium (WASC), an international organization that establishes best practices for web application security.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116</a:t>
            </a:fld>
            <a:endParaRPr lang="en-US" altLang="en-US" dirty="0"/>
          </a:p>
        </p:txBody>
      </p:sp>
    </p:spTree>
    <p:extLst>
      <p:ext uri="{BB962C8B-B14F-4D97-AF65-F5344CB8AC3E}">
        <p14:creationId xmlns:p14="http://schemas.microsoft.com/office/powerpoint/2010/main" val="25476664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105"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8CB6FFA-DC0E-41C6-A926-599B7CC659F7}" type="slidenum">
              <a:rPr lang="en-US" altLang="en-US" smtClean="0"/>
              <a:pPr eaLnBrk="1" hangingPunct="1"/>
              <a:t>14</a:t>
            </a:fld>
            <a:endParaRPr lang="en-US" altLang="en-US" smtClean="0"/>
          </a:p>
        </p:txBody>
      </p:sp>
    </p:spTree>
    <p:extLst>
      <p:ext uri="{BB962C8B-B14F-4D97-AF65-F5344CB8AC3E}">
        <p14:creationId xmlns:p14="http://schemas.microsoft.com/office/powerpoint/2010/main" val="4107196200"/>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communicating across the Web, it is common to create a session to control communication flows. Sessions can be established and controlled using a variety of methods, including SSL/TLS and cookies. It is important to securely implement the setup and teardown of a session, for if one party ends the communication without properly tearing down the communication session, an interloper can take over the session, continue after one of the parties has left, and impersonate that party. If you log into your bank to conduct transactions, but allow a session hijacker in, then the hijacker can continue banking after you leave, using your account. This is one of the reasons it is so important to log off of banking and financial sites, rather</a:t>
            </a:r>
            <a:r>
              <a:rPr lang="en-US" baseline="0" dirty="0" smtClean="0"/>
              <a:t> </a:t>
            </a:r>
            <a:r>
              <a:rPr lang="en-US" dirty="0" smtClean="0"/>
              <a:t>than just closing the browser.</a:t>
            </a:r>
          </a:p>
          <a:p>
            <a:endParaRPr lang="en-US" dirty="0" smtClean="0"/>
          </a:p>
          <a:p>
            <a:r>
              <a:rPr lang="en-US" dirty="0" smtClean="0"/>
              <a:t>There are numerous methods of session hijacking, from man-in-the-middle attacks to side-jacking and browser takeovers. </a:t>
            </a:r>
            <a:r>
              <a:rPr lang="en-US" i="1" dirty="0" smtClean="0"/>
              <a:t>Side-jacking </a:t>
            </a:r>
            <a:r>
              <a:rPr lang="en-US" dirty="0" smtClean="0"/>
              <a:t>is the use of packet sniffing to steal a session cookie. Securing only the logon process and then switching back to standard HTTP can enable this attack</a:t>
            </a:r>
            <a:r>
              <a:rPr lang="en-US" baseline="0" dirty="0" smtClean="0"/>
              <a:t> </a:t>
            </a:r>
            <a:r>
              <a:rPr lang="en-US" dirty="0" smtClean="0"/>
              <a:t>methodology.</a:t>
            </a:r>
          </a:p>
          <a:p>
            <a:endParaRPr lang="en-US" dirty="0" smtClean="0"/>
          </a:p>
          <a:p>
            <a:r>
              <a:rPr lang="en-US" dirty="0" smtClean="0"/>
              <a:t>The best defenses are to use encryption correctly (TLS, not SSL) and to log out of and close applications when done. When using multi-tabbed browsers, it is best to close the entire browser instance, not just the tab.</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117</a:t>
            </a:fld>
            <a:endParaRPr lang="en-US" altLang="en-US" dirty="0"/>
          </a:p>
        </p:txBody>
      </p:sp>
    </p:spTree>
    <p:extLst>
      <p:ext uri="{BB962C8B-B14F-4D97-AF65-F5344CB8AC3E}">
        <p14:creationId xmlns:p14="http://schemas.microsoft.com/office/powerpoint/2010/main" val="104073749"/>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web browser has become the major application for users to engage resources across the Web.</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118</a:t>
            </a:fld>
            <a:endParaRPr lang="en-US" altLang="en-US" dirty="0"/>
          </a:p>
        </p:txBody>
      </p:sp>
    </p:spTree>
    <p:extLst>
      <p:ext uri="{BB962C8B-B14F-4D97-AF65-F5344CB8AC3E}">
        <p14:creationId xmlns:p14="http://schemas.microsoft.com/office/powerpoint/2010/main" val="3670070416"/>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119</a:t>
            </a:fld>
            <a:endParaRPr lang="en-US" altLang="en-US" dirty="0"/>
          </a:p>
        </p:txBody>
      </p:sp>
    </p:spTree>
    <p:extLst>
      <p:ext uri="{BB962C8B-B14F-4D97-AF65-F5344CB8AC3E}">
        <p14:creationId xmlns:p14="http://schemas.microsoft.com/office/powerpoint/2010/main" val="150118581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120</a:t>
            </a:fld>
            <a:endParaRPr lang="en-US" altLang="en-US" dirty="0"/>
          </a:p>
        </p:txBody>
      </p:sp>
    </p:spTree>
    <p:extLst>
      <p:ext uri="{BB962C8B-B14F-4D97-AF65-F5344CB8AC3E}">
        <p14:creationId xmlns:p14="http://schemas.microsoft.com/office/powerpoint/2010/main" val="216715944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7735EDB-8B5D-4EB4-B4AE-C56926939141}" type="slidenum">
              <a:rPr lang="en-US" altLang="en-US" smtClean="0"/>
              <a:pPr eaLnBrk="1" hangingPunct="1"/>
              <a:t>121</a:t>
            </a:fld>
            <a:endParaRPr lang="en-US" altLang="en-US" dirty="0" smtClean="0"/>
          </a:p>
        </p:txBody>
      </p:sp>
    </p:spTree>
    <p:extLst>
      <p:ext uri="{BB962C8B-B14F-4D97-AF65-F5344CB8AC3E}">
        <p14:creationId xmlns:p14="http://schemas.microsoft.com/office/powerpoint/2010/main" val="3389935649"/>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p:cNvSpPr>
            <a:spLocks noGrp="1" noRot="1" noChangeAspect="1" noTextEdit="1"/>
          </p:cNvSpPr>
          <p:nvPr>
            <p:ph type="sldImg"/>
          </p:nvPr>
        </p:nvSpPr>
        <p:spPr>
          <a:ln/>
        </p:spPr>
      </p:sp>
      <p:sp>
        <p:nvSpPr>
          <p:cNvPr id="890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890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7735EDB-8B5D-4EB4-B4AE-C56926939141}" type="slidenum">
              <a:rPr lang="en-US" altLang="en-US" smtClean="0"/>
              <a:pPr eaLnBrk="1" hangingPunct="1"/>
              <a:t>122</a:t>
            </a:fld>
            <a:endParaRPr lang="en-US" altLang="en-US" dirty="0" smtClean="0"/>
          </a:p>
        </p:txBody>
      </p:sp>
    </p:spTree>
    <p:extLst>
      <p:ext uri="{BB962C8B-B14F-4D97-AF65-F5344CB8AC3E}">
        <p14:creationId xmlns:p14="http://schemas.microsoft.com/office/powerpoint/2010/main" val="2446747338"/>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Rot="1" noChangeAspect="1" noChangeArrowheads="1" noTextEdit="1"/>
          </p:cNvSpPr>
          <p:nvPr>
            <p:ph type="sldImg"/>
          </p:nvPr>
        </p:nvSpPr>
        <p:spPr>
          <a:ln/>
        </p:spPr>
      </p:sp>
      <p:sp>
        <p:nvSpPr>
          <p:cNvPr id="317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Tree>
    <p:extLst>
      <p:ext uri="{BB962C8B-B14F-4D97-AF65-F5344CB8AC3E}">
        <p14:creationId xmlns:p14="http://schemas.microsoft.com/office/powerpoint/2010/main" val="385140346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smtClean="0">
                <a:latin typeface="Arial" pitchFamily="34" charset="0"/>
                <a:ea typeface="ヒラギノ角ゴ Pro W3" pitchFamily="-112" charset="-128"/>
              </a:rPr>
              <a:t>Agile model</a:t>
            </a:r>
            <a:r>
              <a:rPr lang="en-US" altLang="en-US" dirty="0" smtClean="0">
                <a:latin typeface="Arial" pitchFamily="34" charset="0"/>
                <a:ea typeface="ヒラギノ角ゴ Pro W3" pitchFamily="-112" charset="-128"/>
              </a:rPr>
              <a:t> – A software development mode built around the idea of many small iterations that continually yield a “finished” product at the completion of each iteration.</a:t>
            </a:r>
          </a:p>
          <a:p>
            <a:r>
              <a:rPr lang="en-US" altLang="en-US" u="sng" dirty="0" smtClean="0">
                <a:latin typeface="Arial" pitchFamily="34" charset="0"/>
                <a:ea typeface="ヒラギノ角ゴ Pro W3" pitchFamily="-112" charset="-128"/>
              </a:rPr>
              <a:t>Black-box testing</a:t>
            </a:r>
            <a:r>
              <a:rPr lang="en-US" altLang="en-US" dirty="0" smtClean="0">
                <a:latin typeface="Arial" pitchFamily="34" charset="0"/>
                <a:ea typeface="ヒラギノ角ゴ Pro W3" pitchFamily="-112" charset="-128"/>
              </a:rPr>
              <a:t> – A form of testing where the tester has no knowledge of the inner workings of a mechanism.</a:t>
            </a:r>
          </a:p>
          <a:p>
            <a:r>
              <a:rPr lang="en-US" altLang="en-US" u="sng" dirty="0" smtClean="0">
                <a:latin typeface="Arial" pitchFamily="34" charset="0"/>
                <a:ea typeface="ヒラギノ角ゴ Pro W3" pitchFamily="-112" charset="-128"/>
              </a:rPr>
              <a:t>Buffer overflow</a:t>
            </a:r>
            <a:r>
              <a:rPr lang="en-US" altLang="en-US" dirty="0" smtClean="0">
                <a:latin typeface="Arial" pitchFamily="34" charset="0"/>
                <a:ea typeface="ヒラギノ角ゴ Pro W3" pitchFamily="-112" charset="-128"/>
              </a:rPr>
              <a:t> – A specific type of software coding error that enables user input to overflow the allocated storage area and corrupt a running program.</a:t>
            </a:r>
          </a:p>
          <a:p>
            <a:r>
              <a:rPr lang="en-US" altLang="en-US" u="sng" dirty="0" smtClean="0">
                <a:latin typeface="Arial" pitchFamily="34" charset="0"/>
                <a:ea typeface="ヒラギノ角ゴ Pro W3" pitchFamily="-112" charset="-128"/>
              </a:rPr>
              <a:t>Canonicalization error</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 </a:t>
            </a:r>
            <a:r>
              <a:rPr lang="en-US" altLang="en-US" b="0" dirty="0" smtClean="0">
                <a:latin typeface="Arial" pitchFamily="34" charset="0"/>
                <a:ea typeface="ヒラギノ角ゴ Pro W3" pitchFamily="-112" charset="-128"/>
              </a:rPr>
              <a:t>A</a:t>
            </a:r>
            <a:r>
              <a:rPr lang="en-US" altLang="en-US" dirty="0" smtClean="0">
                <a:latin typeface="Arial" pitchFamily="34" charset="0"/>
                <a:ea typeface="ヒラギノ角ゴ Pro W3" pitchFamily="-112" charset="-128"/>
              </a:rPr>
              <a:t>rise from the fact that inputs to a web application may be processed by multiple applications, such as the web server, application server,</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and database server, each with its own parsers to resolve appropriate canonicalization issues.</a:t>
            </a:r>
          </a:p>
          <a:p>
            <a:r>
              <a:rPr lang="en-US" altLang="en-US" u="sng" dirty="0" smtClean="0">
                <a:latin typeface="Arial" pitchFamily="34" charset="0"/>
                <a:ea typeface="ヒラギノ角ゴ Pro W3" pitchFamily="-112" charset="-128"/>
              </a:rPr>
              <a:t>Code injection</a:t>
            </a:r>
            <a:r>
              <a:rPr lang="en-US" altLang="en-US" dirty="0" smtClean="0">
                <a:latin typeface="Arial" pitchFamily="34" charset="0"/>
                <a:ea typeface="ヒラギノ角ゴ Pro W3" pitchFamily="-112" charset="-128"/>
              </a:rPr>
              <a:t> – An attack where unauthorized executable code is injected via an interface in an attempt to get it to run on a system.</a:t>
            </a:r>
          </a:p>
          <a:p>
            <a:r>
              <a:rPr lang="en-US" altLang="en-US" u="sng" dirty="0" smtClean="0">
                <a:latin typeface="Arial" pitchFamily="34" charset="0"/>
                <a:ea typeface="ヒラギノ角ゴ Pro W3" pitchFamily="-112" charset="-128"/>
              </a:rPr>
              <a:t>Common Vulnerabilities and Exposures (CVE)</a:t>
            </a:r>
            <a:r>
              <a:rPr lang="en-US" altLang="en-US" dirty="0" smtClean="0">
                <a:latin typeface="Arial" pitchFamily="34" charset="0"/>
                <a:ea typeface="ヒラギノ角ゴ Pro W3" pitchFamily="-112" charset="-128"/>
              </a:rPr>
              <a:t> – A structured language (XML) schema used to describe known vulnerabilities in software.</a:t>
            </a:r>
          </a:p>
          <a:p>
            <a:r>
              <a:rPr lang="en-US" altLang="en-US" u="sng" dirty="0" smtClean="0">
                <a:latin typeface="Arial" pitchFamily="34" charset="0"/>
                <a:ea typeface="ヒラギノ角ゴ Pro W3" pitchFamily="-112" charset="-128"/>
              </a:rPr>
              <a:t>Common Weakness Enumeration (CWE)</a:t>
            </a:r>
            <a:r>
              <a:rPr lang="en-US" altLang="en-US" dirty="0" smtClean="0">
                <a:latin typeface="Arial" pitchFamily="34" charset="0"/>
                <a:ea typeface="ヒラギノ角ゴ Pro W3" pitchFamily="-112" charset="-128"/>
              </a:rPr>
              <a:t> – A structured language (XML) schema used to describe known weakness patterns in software that can result in vulnerabilities.</a:t>
            </a:r>
          </a:p>
          <a:p>
            <a:r>
              <a:rPr lang="en-US" altLang="en-US" u="sng" dirty="0" smtClean="0">
                <a:latin typeface="Arial" pitchFamily="34" charset="0"/>
                <a:ea typeface="ヒラギノ角ゴ Pro W3" pitchFamily="-112" charset="-128"/>
              </a:rPr>
              <a:t>Cryptographically random</a:t>
            </a:r>
            <a:r>
              <a:rPr lang="en-US" altLang="en-US" dirty="0" smtClean="0">
                <a:latin typeface="Arial" pitchFamily="34" charset="0"/>
                <a:ea typeface="ヒラギノ角ゴ Pro W3" pitchFamily="-112" charset="-128"/>
              </a:rPr>
              <a:t> –</a:t>
            </a:r>
            <a:r>
              <a:rPr lang="en-US" altLang="en-US" b="1"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A random number that is derived from a nondeterministic source, thus knowing one random number provides no insight into the next.</a:t>
            </a:r>
          </a:p>
          <a:p>
            <a:r>
              <a:rPr lang="en-US" sz="1200" u="sng" kern="1200" dirty="0" smtClean="0">
                <a:solidFill>
                  <a:schemeClr val="tx1"/>
                </a:solidFill>
                <a:effectLst/>
                <a:latin typeface="Arial" charset="0"/>
                <a:ea typeface="ヒラギノ角ゴ Pro W3" pitchFamily="-111" charset="-128"/>
                <a:cs typeface="ヒラギノ角ゴ Pro W3" pitchFamily="-111" charset="-128"/>
              </a:rPr>
              <a:t>CWE/SANS Top 25 Most Dangerous Software Errors</a:t>
            </a:r>
            <a:r>
              <a:rPr lang="en-US" sz="1200" kern="1200" dirty="0" smtClean="0">
                <a:solidFill>
                  <a:schemeClr val="tx1"/>
                </a:solidFill>
                <a:effectLst/>
                <a:latin typeface="Arial" charset="0"/>
                <a:ea typeface="ヒラギノ角ゴ Pro W3" pitchFamily="-111" charset="-128"/>
                <a:cs typeface="ヒラギノ角ゴ Pro W3" pitchFamily="-111" charset="-128"/>
              </a:rPr>
              <a:t> – This list, maintained by SANS and MITRE, includes the 25 most dangerous programming errors categorized in three distinct areas.</a:t>
            </a:r>
          </a:p>
          <a:p>
            <a:r>
              <a:rPr lang="en-US" altLang="en-US" u="sng" dirty="0" smtClean="0">
                <a:latin typeface="Arial" pitchFamily="34" charset="0"/>
                <a:ea typeface="ヒラギノ角ゴ Pro W3" pitchFamily="-112" charset="-128"/>
              </a:rPr>
              <a:t>Deprecated function</a:t>
            </a:r>
            <a:r>
              <a:rPr lang="en-US" altLang="en-US" dirty="0" smtClean="0">
                <a:latin typeface="Arial" pitchFamily="34" charset="0"/>
                <a:ea typeface="ヒラギノ角ゴ Pro W3" pitchFamily="-112" charset="-128"/>
              </a:rPr>
              <a:t> – A</a:t>
            </a:r>
            <a:r>
              <a:rPr lang="en-US" altLang="en-US" baseline="0" dirty="0" smtClean="0">
                <a:latin typeface="Arial" pitchFamily="34" charset="0"/>
                <a:ea typeface="ヒラギノ角ゴ Pro W3" pitchFamily="-112" charset="-128"/>
              </a:rPr>
              <a:t> f</a:t>
            </a:r>
            <a:r>
              <a:rPr lang="en-US" altLang="en-US" dirty="0" smtClean="0">
                <a:latin typeface="Arial" pitchFamily="34" charset="0"/>
                <a:ea typeface="ヒラギノ角ゴ Pro W3" pitchFamily="-112" charset="-128"/>
              </a:rPr>
              <a:t>unction that have been superseded and/or are no longer fit for use.</a:t>
            </a:r>
          </a:p>
          <a:p>
            <a:r>
              <a:rPr lang="en-US" altLang="en-US" u="sng" dirty="0" smtClean="0">
                <a:latin typeface="Arial" pitchFamily="34" charset="0"/>
                <a:ea typeface="ヒラギノ角ゴ Pro W3" pitchFamily="-112" charset="-128"/>
              </a:rPr>
              <a:t>Evolutionary model</a:t>
            </a:r>
            <a:r>
              <a:rPr lang="en-US" altLang="en-US" dirty="0" smtClean="0">
                <a:latin typeface="Arial" pitchFamily="34" charset="0"/>
                <a:ea typeface="ヒラギノ角ゴ Pro W3" pitchFamily="-112" charset="-128"/>
              </a:rPr>
              <a:t> –</a:t>
            </a:r>
            <a:r>
              <a:rPr lang="en-US" altLang="en-US" baseline="0" dirty="0" smtClean="0">
                <a:latin typeface="Arial" pitchFamily="34" charset="0"/>
                <a:ea typeface="ヒラギノ角ゴ Pro W3" pitchFamily="-112" charset="-128"/>
              </a:rPr>
              <a:t> An iterative model designed to enable the construction of increasingly complex versions of a project. </a:t>
            </a:r>
          </a:p>
          <a:p>
            <a:r>
              <a:rPr lang="en-US" altLang="en-US" u="sng" dirty="0" smtClean="0">
                <a:latin typeface="Arial" pitchFamily="34" charset="0"/>
                <a:ea typeface="ヒラギノ角ゴ Pro W3" pitchFamily="-112" charset="-128"/>
              </a:rPr>
              <a:t>Fuzzing</a:t>
            </a:r>
            <a:r>
              <a:rPr lang="en-US" altLang="en-US" dirty="0" smtClean="0">
                <a:latin typeface="Arial" pitchFamily="34" charset="0"/>
                <a:ea typeface="ヒラギノ角ゴ Pro W3" pitchFamily="-112" charset="-128"/>
              </a:rPr>
              <a:t> – The use of large quantities of data to test an interface against security vulnerabilities. (Also known as fuzz testing.).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u="sng" dirty="0" smtClean="0">
                <a:latin typeface="Arial" pitchFamily="34" charset="0"/>
                <a:ea typeface="ヒラギノ角ゴ Pro W3" pitchFamily="-112" charset="-128"/>
              </a:rPr>
              <a:t>Grey-box testing</a:t>
            </a:r>
            <a:r>
              <a:rPr lang="en-US" altLang="en-US" dirty="0" smtClean="0">
                <a:latin typeface="Arial" pitchFamily="34" charset="0"/>
                <a:ea typeface="ヒラギノ角ゴ Pro W3" pitchFamily="-112" charset="-128"/>
              </a:rPr>
              <a:t> – A form of testing where the tester has limited or partial knowledge of the inner working of a system.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125</a:t>
            </a:fld>
            <a:endParaRPr lang="en-US" altLang="en-US" dirty="0"/>
          </a:p>
        </p:txBody>
      </p:sp>
    </p:spTree>
    <p:extLst>
      <p:ext uri="{BB962C8B-B14F-4D97-AF65-F5344CB8AC3E}">
        <p14:creationId xmlns:p14="http://schemas.microsoft.com/office/powerpoint/2010/main" val="57440913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u="sng" dirty="0" smtClean="0">
                <a:latin typeface="Arial" pitchFamily="34" charset="0"/>
                <a:ea typeface="ヒラギノ角ゴ Pro W3" pitchFamily="-112" charset="-128"/>
              </a:rPr>
              <a:t>Least privilege</a:t>
            </a:r>
            <a:r>
              <a:rPr lang="en-US" altLang="en-US" dirty="0" smtClean="0">
                <a:latin typeface="Arial" pitchFamily="34" charset="0"/>
                <a:ea typeface="ヒラギノ角ゴ Pro W3" pitchFamily="-112" charset="-128"/>
              </a:rPr>
              <a:t> – A security principle in which a user is provided with the minimum set of rights and privileges that he or she needs to perform required functions.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The goal is to limit the potential damage that any user can cause. </a:t>
            </a:r>
          </a:p>
          <a:p>
            <a:r>
              <a:rPr lang="en-US" altLang="en-US" u="sng" dirty="0" smtClean="0">
                <a:latin typeface="Arial" pitchFamily="34" charset="0"/>
                <a:ea typeface="ヒラギノ角ゴ Pro W3" pitchFamily="-112" charset="-128"/>
              </a:rPr>
              <a:t>Requirements phase</a:t>
            </a:r>
            <a:r>
              <a:rPr lang="en-US" altLang="en-US" dirty="0" smtClean="0">
                <a:latin typeface="Arial" pitchFamily="34" charset="0"/>
                <a:ea typeface="ヒラギノ角ゴ Pro W3" pitchFamily="-112" charset="-128"/>
              </a:rPr>
              <a:t> - This phase should define the specific security requirements if there is any expectation of them being designed into the project.</a:t>
            </a:r>
          </a:p>
          <a:p>
            <a:r>
              <a:rPr lang="en-US" altLang="en-US" u="sng" dirty="0" smtClean="0">
                <a:latin typeface="Arial" pitchFamily="34" charset="0"/>
                <a:ea typeface="ヒラギノ角ゴ Pro W3" pitchFamily="-112" charset="-128"/>
              </a:rPr>
              <a:t>Secure development lifecycle (SDL) model</a:t>
            </a:r>
            <a:r>
              <a:rPr lang="en-US" altLang="en-US" dirty="0" smtClean="0">
                <a:latin typeface="Arial" pitchFamily="34" charset="0"/>
                <a:ea typeface="ヒラギノ角ゴ Pro W3" pitchFamily="-112" charset="-128"/>
              </a:rPr>
              <a:t> – A process model to include security function consideration as </a:t>
            </a:r>
            <a:r>
              <a:rPr lang="en-US" sz="1200" i="0" kern="1200" dirty="0" smtClean="0">
                <a:solidFill>
                  <a:schemeClr val="tx1"/>
                </a:solidFill>
                <a:effectLst/>
                <a:latin typeface="Arial" charset="0"/>
                <a:ea typeface="ヒラギノ角ゴ Pro W3" pitchFamily="-111" charset="-128"/>
                <a:cs typeface="ヒラギノ角ゴ Pro W3" pitchFamily="-111" charset="-128"/>
              </a:rPr>
              <a:t>part of the build process of software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in an effort to reduce attack surfaces and vulnerabilities.</a:t>
            </a:r>
            <a:endParaRPr lang="en-US" altLang="en-US" dirty="0" smtClean="0">
              <a:latin typeface="Arial" pitchFamily="34" charset="0"/>
              <a:ea typeface="ヒラギノ角ゴ Pro W3" pitchFamily="-112" charset="-128"/>
            </a:endParaRPr>
          </a:p>
          <a:p>
            <a:r>
              <a:rPr lang="en-US" altLang="en-US" u="sng" dirty="0" smtClean="0">
                <a:latin typeface="Arial" pitchFamily="34" charset="0"/>
                <a:ea typeface="ヒラギノ角ゴ Pro W3" pitchFamily="-112" charset="-128"/>
              </a:rPr>
              <a:t>Spiral model</a:t>
            </a:r>
            <a:r>
              <a:rPr lang="en-US" altLang="en-US" u="none"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 This is a design model that</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has steps in phases that execute in a spiral fashion, repeating at different levels with each revolution of the model.</a:t>
            </a:r>
          </a:p>
          <a:p>
            <a:r>
              <a:rPr lang="en-US" altLang="en-US" u="sng" dirty="0" smtClean="0">
                <a:latin typeface="Arial" pitchFamily="34" charset="0"/>
                <a:ea typeface="ヒラギノ角ゴ Pro W3" pitchFamily="-112" charset="-128"/>
              </a:rPr>
              <a:t>SQL injection</a:t>
            </a:r>
            <a:r>
              <a:rPr lang="en-US" altLang="en-US" dirty="0" smtClean="0">
                <a:latin typeface="Arial" pitchFamily="34" charset="0"/>
                <a:ea typeface="ヒラギノ角ゴ Pro W3" pitchFamily="-112" charset="-128"/>
              </a:rPr>
              <a:t> – An attack against a SQL engine parser designed to perform unauthorized database activities.</a:t>
            </a:r>
          </a:p>
          <a:p>
            <a:r>
              <a:rPr lang="en-US" altLang="en-US" u="sng" dirty="0" smtClean="0">
                <a:latin typeface="Arial" pitchFamily="34" charset="0"/>
                <a:ea typeface="ヒラギノ角ゴ Pro W3" pitchFamily="-112" charset="-128"/>
              </a:rPr>
              <a:t>Testing phase</a:t>
            </a:r>
            <a:r>
              <a:rPr lang="en-US" altLang="en-US" dirty="0" smtClean="0">
                <a:latin typeface="Arial" pitchFamily="34" charset="0"/>
                <a:ea typeface="ヒラギノ角ゴ Pro W3" pitchFamily="-112" charset="-128"/>
              </a:rPr>
              <a:t> – This is the final phase in the process where testing is done before the product is given to end users.</a:t>
            </a:r>
          </a:p>
          <a:p>
            <a:r>
              <a:rPr lang="en-US" altLang="en-US" u="sng" dirty="0" smtClean="0">
                <a:latin typeface="Arial" pitchFamily="34" charset="0"/>
                <a:ea typeface="ヒラギノ角ゴ Pro W3" pitchFamily="-112" charset="-128"/>
              </a:rPr>
              <a:t>Top 25 list</a:t>
            </a:r>
            <a:r>
              <a:rPr lang="en-US" altLang="en-US" dirty="0" smtClean="0">
                <a:latin typeface="Arial" pitchFamily="34" charset="0"/>
                <a:ea typeface="ヒラギノ角ゴ Pro W3" pitchFamily="-112" charset="-128"/>
              </a:rPr>
              <a:t> – This list, maintained by SANS and MITRE, includes the 25 most dangerous programming errors categorized in three distinct areas.</a:t>
            </a:r>
          </a:p>
          <a:p>
            <a:r>
              <a:rPr lang="en-US" altLang="en-US" u="sng" dirty="0" smtClean="0">
                <a:latin typeface="Arial" pitchFamily="34" charset="0"/>
                <a:ea typeface="ヒラギノ角ゴ Pro W3" pitchFamily="-112" charset="-128"/>
              </a:rPr>
              <a:t>Use case</a:t>
            </a:r>
            <a:r>
              <a:rPr lang="en-US" altLang="en-US" dirty="0" smtClean="0">
                <a:latin typeface="Arial" pitchFamily="34" charset="0"/>
                <a:ea typeface="ヒラギノ角ゴ Pro W3" pitchFamily="-112" charset="-128"/>
              </a:rPr>
              <a:t> – This is a review process use to understand the requirements of a piece of software.</a:t>
            </a:r>
          </a:p>
          <a:p>
            <a:r>
              <a:rPr lang="en-US" altLang="en-US" u="sng" dirty="0" smtClean="0">
                <a:latin typeface="Arial" pitchFamily="34" charset="0"/>
                <a:ea typeface="ヒラギノ角ゴ Pro W3" pitchFamily="-112" charset="-128"/>
              </a:rPr>
              <a:t>Waterfall model</a:t>
            </a:r>
            <a:r>
              <a:rPr lang="en-US" altLang="en-US" dirty="0" smtClean="0">
                <a:latin typeface="Arial" pitchFamily="34" charset="0"/>
                <a:ea typeface="ヒラギノ角ゴ Pro W3" pitchFamily="-112" charset="-128"/>
              </a:rPr>
              <a:t> – This model is characterized by a multistep process in which steps follow each other in a linear, one-way fashion, like water over a waterfall.</a:t>
            </a:r>
          </a:p>
          <a:p>
            <a:r>
              <a:rPr lang="en-US" altLang="en-US" u="sng" dirty="0" smtClean="0">
                <a:latin typeface="Arial" pitchFamily="34" charset="0"/>
                <a:ea typeface="ヒラギノ角ゴ Pro W3" pitchFamily="-112" charset="-128"/>
              </a:rPr>
              <a:t>White-box testing</a:t>
            </a:r>
            <a:r>
              <a:rPr lang="en-US" altLang="en-US" dirty="0" smtClean="0">
                <a:latin typeface="Arial" pitchFamily="34" charset="0"/>
                <a:ea typeface="ヒラギノ角ゴ Pro W3" pitchFamily="-112" charset="-128"/>
              </a:rPr>
              <a:t> – A testing methodology where the test team has access to the design and coding elements.</a:t>
            </a:r>
          </a:p>
          <a:p>
            <a:r>
              <a:rPr lang="en-US" altLang="en-US" u="sng" dirty="0" smtClean="0">
                <a:latin typeface="Arial" pitchFamily="34" charset="0"/>
                <a:ea typeface="ヒラギノ角ゴ Pro W3" pitchFamily="-112" charset="-128"/>
              </a:rPr>
              <a:t>Zero-day</a:t>
            </a:r>
            <a:r>
              <a:rPr lang="en-US" altLang="en-US" dirty="0" smtClean="0">
                <a:latin typeface="Arial" pitchFamily="34" charset="0"/>
                <a:ea typeface="ヒラギノ角ゴ Pro W3" pitchFamily="-112" charset="-128"/>
              </a:rPr>
              <a:t> – A name given to a vulnerability whose existence is known, but not to the developer of the software, hence it can be exploited before patches are developed and released.</a:t>
            </a:r>
          </a:p>
          <a:p>
            <a:endParaRPr lang="en-US" altLang="en-US" dirty="0" smtClean="0">
              <a:latin typeface="Arial" pitchFamily="34" charset="0"/>
              <a:ea typeface="ヒラギノ角ゴ Pro W3" pitchFamily="-112" charset="-128"/>
            </a:endParaRP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126</a:t>
            </a:fld>
            <a:endParaRPr lang="en-US" altLang="en-US" dirty="0"/>
          </a:p>
        </p:txBody>
      </p:sp>
    </p:spTree>
    <p:extLst>
      <p:ext uri="{BB962C8B-B14F-4D97-AF65-F5344CB8AC3E}">
        <p14:creationId xmlns:p14="http://schemas.microsoft.com/office/powerpoint/2010/main" val="34466678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58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Software does not build itself. This is good news for software designers, analysts, programmers, and the like, for the complexity of designing and building software enables them to engage in well-paying careers. To achieve continued success in this difficult work environment, software engineering processes have been developed. Rather than just sitting down and starting to write code at the onset of a project, software engineers use a complete development process. There are several major categories of software engineering processes. The waterfall model, the spiral model, and the evolutionary model are major examples. Within each of these major categories, there are numerous variations, and each group then personalizes the process to their project requirements and team capabilities.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Traditionally, security is an add-on item that is incorporated into a system after the functional requirements have been met. It is not an integral part of the software development lifecycle process. This places it at odds with both functional and lifecycle process requirements. The resolution to all of these issues is relatively simple: incorporate security into the process model and build it into the product along with each functional requirement. The challenge is in how to accomplish this goal. There are two separate and required elements needed to achieve this objective. First, the inclusion of security requirements and measures in the specific process model being used. Second, the use of secure coding methods to prevent opportunities to introduce security failures into the software’s design.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D092647-5932-4B06-A018-D49CB0463E00}" type="slidenum">
              <a:rPr lang="en-US" altLang="en-US" smtClean="0"/>
              <a:pPr eaLnBrk="1" hangingPunct="1"/>
              <a:t>127</a:t>
            </a:fld>
            <a:endParaRPr lang="en-US" altLang="en-US" dirty="0" smtClean="0"/>
          </a:p>
        </p:txBody>
      </p:sp>
    </p:spTree>
    <p:extLst>
      <p:ext uri="{BB962C8B-B14F-4D97-AF65-F5344CB8AC3E}">
        <p14:creationId xmlns:p14="http://schemas.microsoft.com/office/powerpoint/2010/main" val="9191177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endParaRPr lang="en-US" dirty="0">
              <a:ea typeface="ＭＳ Ｐゴシック" pitchFamily="-105"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8CB6FFA-DC0E-41C6-A926-599B7CC659F7}" type="slidenum">
              <a:rPr lang="en-US" altLang="en-US" smtClean="0"/>
              <a:pPr eaLnBrk="1" hangingPunct="1"/>
              <a:t>15</a:t>
            </a:fld>
            <a:endParaRPr lang="en-US" altLang="en-US" smtClean="0"/>
          </a:p>
        </p:txBody>
      </p:sp>
    </p:spTree>
    <p:extLst>
      <p:ext uri="{BB962C8B-B14F-4D97-AF65-F5344CB8AC3E}">
        <p14:creationId xmlns:p14="http://schemas.microsoft.com/office/powerpoint/2010/main" val="61406250"/>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latin typeface="Arial" pitchFamily="34" charset="0"/>
            </a:endParaRPr>
          </a:p>
          <a:p>
            <a:pPr>
              <a:defRPr/>
            </a:pPr>
            <a:endParaRPr lang="en-US" dirty="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37EF5D5-3818-4C89-B822-07435AA01B32}" type="slidenum">
              <a:rPr lang="en-US" altLang="en-US" smtClean="0"/>
              <a:pPr eaLnBrk="1" hangingPunct="1"/>
              <a:t>128</a:t>
            </a:fld>
            <a:endParaRPr lang="en-US" altLang="en-US" dirty="0" smtClean="0"/>
          </a:p>
        </p:txBody>
      </p:sp>
    </p:spTree>
    <p:extLst>
      <p:ext uri="{BB962C8B-B14F-4D97-AF65-F5344CB8AC3E}">
        <p14:creationId xmlns:p14="http://schemas.microsoft.com/office/powerpoint/2010/main" val="3151710425"/>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b="0" dirty="0" smtClean="0"/>
          </a:p>
        </p:txBody>
      </p:sp>
      <p:sp>
        <p:nvSpPr>
          <p:cNvPr id="368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37EF5D5-3818-4C89-B822-07435AA01B32}" type="slidenum">
              <a:rPr lang="en-US" altLang="en-US" smtClean="0"/>
              <a:pPr eaLnBrk="1" hangingPunct="1"/>
              <a:t>129</a:t>
            </a:fld>
            <a:endParaRPr lang="en-US" altLang="en-US" dirty="0" smtClean="0"/>
          </a:p>
        </p:txBody>
      </p:sp>
    </p:spTree>
    <p:extLst>
      <p:ext uri="{BB962C8B-B14F-4D97-AF65-F5344CB8AC3E}">
        <p14:creationId xmlns:p14="http://schemas.microsoft.com/office/powerpoint/2010/main" val="17122778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There may be as many different software engineering methods as there are software engineering groups. But an analysis of these methods indicates that most share common elements from which an understanding of a universal methodology can be obtained. For decades, secure coding—that is, creating code that does what it is supposed to do, and only what it is supposed to do—has not been high on the radar for most organizations. The past decade of explosive connectivity and the rise of malware and hackers have raised awareness of this issue significantly. A recent alliance of several major software firms concerned with secure coding principles revealed several interesting patterns. First, they were all attacking the problem using different methodologies, but yet in surprisingly similar fashions. Second, they found a series of principles that appears to be related to success in this endeavor.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First and foremost, recognition of the need to include secure coding principles into the development process is a common element among all firms. Microsoft has been very open and vocal about its implementation of its Security Development Lifecycle (SDL) and has published significant volumes of information surrounding its genesis and evolution (https://www.microsoft.com/en-us/sdl/default.aspx).</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Software Assurance Forum for Excellence in Code (SAFECode) is an organization formed by some of the leading software development firms with the objective of advancing software assurance through better development methods. SAFECode (www.safecode.org) members include EMC, Microsoft, and Intel. An examination of SAFECode members’ processes reveals an assertion that secure coding must be treated as an issue that exists throughout the development process and cannot be effectively treated at a few checkpoints with checklists. Regardless of the software development process used, the first step down the path to secure coding is to infuse the process with secure coding principles.</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130</a:t>
            </a:fld>
            <a:endParaRPr lang="en-US" altLang="en-US" dirty="0" smtClean="0"/>
          </a:p>
        </p:txBody>
      </p:sp>
    </p:spTree>
    <p:extLst>
      <p:ext uri="{BB962C8B-B14F-4D97-AF65-F5344CB8AC3E}">
        <p14:creationId xmlns:p14="http://schemas.microsoft.com/office/powerpoint/2010/main" val="2824565069"/>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Threat Modeling and Attack Surface Area Minimization</a:t>
            </a:r>
          </a:p>
          <a:p>
            <a:r>
              <a:rPr lang="en-US" altLang="en-US" dirty="0" smtClean="0">
                <a:latin typeface="Arial" pitchFamily="34" charset="0"/>
                <a:ea typeface="ヒラギノ角ゴ Pro W3" pitchFamily="-112" charset="-128"/>
              </a:rPr>
              <a:t>Two important tools have come from the secure coding revolution: threat modeling and attack surface area minimization. Attack surface area minimization is a strategy to reduce the places where code can be attacked. The second major design effort is one built around threat modeling, the process of analyzing threats and their potential effects on software in a very finely detailed fashion. The output of the threat model process is a compilation of threats and how they interact with the software. This information is communicated across the design and coding team, so that potential weaknesses can be mitigated before the software is released.</a:t>
            </a: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131</a:t>
            </a:fld>
            <a:endParaRPr lang="en-US" altLang="en-US" dirty="0" smtClean="0"/>
          </a:p>
        </p:txBody>
      </p:sp>
    </p:spTree>
    <p:extLst>
      <p:ext uri="{BB962C8B-B14F-4D97-AF65-F5344CB8AC3E}">
        <p14:creationId xmlns:p14="http://schemas.microsoft.com/office/powerpoint/2010/main" val="702734926"/>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1" i="0" kern="1200" dirty="0" smtClean="0">
                <a:solidFill>
                  <a:schemeClr val="tx1"/>
                </a:solidFill>
                <a:effectLst/>
                <a:latin typeface="Arial" charset="0"/>
                <a:ea typeface="ヒラギノ角ゴ Pro W3" pitchFamily="-111" charset="-128"/>
                <a:cs typeface="ヒラギノ角ゴ Pro W3" pitchFamily="-111" charset="-128"/>
              </a:rPr>
              <a:t>Requirements Phase</a:t>
            </a: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The </a:t>
            </a:r>
            <a:r>
              <a:rPr lang="en-US" sz="1200" b="1" i="0" kern="1200" dirty="0" smtClean="0">
                <a:solidFill>
                  <a:schemeClr val="tx1"/>
                </a:solidFill>
                <a:effectLst/>
                <a:latin typeface="Arial" charset="0"/>
                <a:ea typeface="ヒラギノ角ゴ Pro W3" pitchFamily="-111" charset="-128"/>
                <a:cs typeface="ヒラギノ角ゴ Pro W3" pitchFamily="-111" charset="-128"/>
              </a:rPr>
              <a:t>requirements phase </a:t>
            </a:r>
            <a:r>
              <a:rPr lang="en-US" sz="1200" i="0" kern="1200" dirty="0" smtClean="0">
                <a:solidFill>
                  <a:schemeClr val="tx1"/>
                </a:solidFill>
                <a:effectLst/>
                <a:latin typeface="Arial" charset="0"/>
                <a:ea typeface="ヒラギノ角ゴ Pro W3" pitchFamily="-111" charset="-128"/>
                <a:cs typeface="ヒラギノ角ゴ Pro W3" pitchFamily="-111" charset="-128"/>
              </a:rPr>
              <a:t>should define the specific security requirements if there is any expectation of them being designed into the project. Regardless of the methodology employed, the process is all about completing the requirements. Secure coding does not refer to adding security functionality into a piece of software. Security functionality is a standalone requirement. The objective of the secure coding process is to properly implement this and all other requirements, so that the resultant software performs as desired and only as desired.</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The requirements process is a key component of security in software development. Security-related items enumerated during the requirements process are visible throughout the rest of the software development process. They can be architected into the systems and subsystems, addressed during coding, and tested. For the subsequent steps to be effective, the security requirements need to be both specific and positive. Requirements such as “make secure code” or “no insecure code” are nonspecific and not helpful in the overall process. Specific requirements such as “prevent unhandled buffer overflows and unhandled input exceptions” can be specifically coded for in each piece of code.</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132</a:t>
            </a:fld>
            <a:endParaRPr lang="en-US" altLang="en-US" dirty="0" smtClean="0"/>
          </a:p>
        </p:txBody>
      </p:sp>
    </p:spTree>
    <p:extLst>
      <p:ext uri="{BB962C8B-B14F-4D97-AF65-F5344CB8AC3E}">
        <p14:creationId xmlns:p14="http://schemas.microsoft.com/office/powerpoint/2010/main" val="2967349479"/>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During the requirements activity, it is essential that the project/program manager and any business leaders who set schedules and allocate resources are aware of the need and requirements of the secure development process. The cost of adding security at a later time rises exponentially, with the most expensive form being the common release-and-patch process used by many firms. The development of both functional and nonfunctional security requirements occurs in tandem with other requirements through the development of use cases, analysis of customer inputs, implementation of company policies, and compliance with industry best practices. Depending on the nature of a particular module, special attention may be focused on sensitive issues such as personally identifiable information (PII), sensitive data, or intellectual property data.</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One of the outputs of the requirements phase is a security document that helps guide the remaining aspects of the development process, ensuring that secure code requirements are being addressed. These requirements can be infused into design, coding, and testing, ensuring they are addressed throughout the development process.</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133</a:t>
            </a:fld>
            <a:endParaRPr lang="en-US" altLang="en-US" dirty="0" smtClean="0"/>
          </a:p>
        </p:txBody>
      </p:sp>
    </p:spTree>
    <p:extLst>
      <p:ext uri="{BB962C8B-B14F-4D97-AF65-F5344CB8AC3E}">
        <p14:creationId xmlns:p14="http://schemas.microsoft.com/office/powerpoint/2010/main" val="2402591110"/>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Design Phase</a:t>
            </a:r>
          </a:p>
          <a:p>
            <a:r>
              <a:rPr lang="en-US" altLang="en-US" dirty="0" smtClean="0">
                <a:latin typeface="Arial" pitchFamily="34" charset="0"/>
                <a:ea typeface="ヒラギノ角ゴ Pro W3" pitchFamily="-112" charset="-128"/>
              </a:rPr>
              <a:t>Coding without designing first is like building a house without using plans. This might work fine on small projects, but as the scope grows, so do complexity and the opportunity for failure. Designing a software project is a multifaceted process. Just as there are many ways to build a house, there are many ways to build a program. Design is a process involving trade-offs and choices, and the criteria used during the design decisions can have lasting impacts on program construction. There are two secure coding principles that can be applied during the design phase that can have a large influence on the code quality. The first of these is the concept of minimizing attack surface area. Reducing the avenues of attack available to a hacker can have obvious benefits. Minimizing attack surface area is a concept that tends to run counter to the way software has been designed—most designs come as a result of incremental accumulation, adding features and functions without regard to maintainability.</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134</a:t>
            </a:fld>
            <a:endParaRPr lang="en-US" altLang="en-US" dirty="0" smtClean="0"/>
          </a:p>
        </p:txBody>
      </p:sp>
    </p:spTree>
    <p:extLst>
      <p:ext uri="{BB962C8B-B14F-4D97-AF65-F5344CB8AC3E}">
        <p14:creationId xmlns:p14="http://schemas.microsoft.com/office/powerpoint/2010/main" val="2410613556"/>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b="0" dirty="0" smtClean="0">
              <a:latin typeface="Arial" pitchFamily="34" charset="0"/>
              <a:ea typeface="ヒラギノ角ゴ Pro W3" pitchFamily="-112" charset="-128"/>
            </a:endParaRP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135</a:t>
            </a:fld>
            <a:endParaRPr lang="en-US" altLang="en-US" dirty="0" smtClean="0"/>
          </a:p>
        </p:txBody>
      </p:sp>
    </p:spTree>
    <p:extLst>
      <p:ext uri="{BB962C8B-B14F-4D97-AF65-F5344CB8AC3E}">
        <p14:creationId xmlns:p14="http://schemas.microsoft.com/office/powerpoint/2010/main" val="2738294377"/>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Coding Phase (continued)</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Testing for the inclusion of undesired behavior is significantly more difficult. Testing for an unknown is a virtually impossible task. What makes this possible at all is the concept of testing for categories of previously determined errors. Several classes of common errors have been observed. Enumerations of known software weaknesses and vulnerabilities have been compiled and published as the </a:t>
            </a:r>
            <a:r>
              <a:rPr lang="en-US" altLang="en-US" b="1" dirty="0" smtClean="0">
                <a:latin typeface="Arial" pitchFamily="34" charset="0"/>
                <a:ea typeface="ヒラギノ角ゴ Pro W3" pitchFamily="-112" charset="-128"/>
              </a:rPr>
              <a:t>Common Weakness Enumeration (CWE) </a:t>
            </a:r>
            <a:r>
              <a:rPr lang="en-US" altLang="en-US" dirty="0" smtClean="0">
                <a:latin typeface="Arial" pitchFamily="34" charset="0"/>
                <a:ea typeface="ヒラギノ角ゴ Pro W3" pitchFamily="-112" charset="-128"/>
              </a:rPr>
              <a:t>and </a:t>
            </a:r>
            <a:r>
              <a:rPr lang="en-US" altLang="en-US" b="1" dirty="0" smtClean="0">
                <a:latin typeface="Arial" pitchFamily="34" charset="0"/>
                <a:ea typeface="ヒラギノ角ゴ Pro W3" pitchFamily="-112" charset="-128"/>
              </a:rPr>
              <a:t>Common Vulnerabilities and Exposures (CVE) </a:t>
            </a:r>
            <a:r>
              <a:rPr lang="en-US" altLang="en-US" dirty="0" smtClean="0">
                <a:latin typeface="Arial" pitchFamily="34" charset="0"/>
                <a:ea typeface="ヒラギノ角ゴ Pro W3" pitchFamily="-112" charset="-128"/>
              </a:rPr>
              <a:t>by the MITRE Corporation, a government-funded research group (www.mitre.org). These enumerations have enabled significant advancement in the development of methods to reduce code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vulnerabilities. The CVE and CWE are vendor- and language-neutral methods of describing errors. These enumerations allow a common vocabulary for</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communication about weaknesses and vulnerabilities. This common vocabulary has also led to the development of automated tools to manage the tracking of</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these issues.</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There are many common coding errors, but some of the primary and most damaging are least privilege violations and cryptographic failures. Language-specific failures are another common source of vulnerabilities.</a:t>
            </a:r>
          </a:p>
          <a:p>
            <a:endParaRPr lang="en-US" altLang="en-US" sz="1200" i="0" kern="1200" dirty="0" smtClean="0">
              <a:solidFill>
                <a:schemeClr val="tx1"/>
              </a:solidFill>
              <a:effectLst/>
              <a:latin typeface="Arial" charset="0"/>
              <a:ea typeface="ヒラギノ角ゴ Pro W3" pitchFamily="-111" charset="-128"/>
            </a:endParaRPr>
          </a:p>
          <a:p>
            <a:r>
              <a:rPr lang="en-US" altLang="en-US" dirty="0" smtClean="0">
                <a:latin typeface="Arial" pitchFamily="34" charset="0"/>
                <a:ea typeface="ヒラギノ角ゴ Pro W3" pitchFamily="-112" charset="-128"/>
              </a:rPr>
              <a:t>There are several ways to go about searching for coding errors that lead to vulnerabilities in software. One method is by manual code inspection. Developers can be trained to “not make mistakes,” but this approach has not proven successful. This has led to the development of a class of tools designed to analyze code for potential defects.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Static code-analysis tools are a type of tool that can be used to analyze software for coding errors that can lead to known types of vulnerabilities and weaknesses. Sophisticated static code analyzers can examine codebases to find function calls of unsafe libraries, potential buffer-overflow conditions, and numerous other conditions. Currently, the CWE describes more than 750 different weaknesses, far too many for developer memory and direct knowledge. In light of this, and due to the fact that some weaknesses are more prevalent than others, MITRE has collaborated with SANS to develop the </a:t>
            </a:r>
            <a:r>
              <a:rPr lang="en-US" altLang="en-US" b="1" dirty="0" smtClean="0">
                <a:latin typeface="Arial" pitchFamily="34" charset="0"/>
                <a:ea typeface="ヒラギノ角ゴ Pro W3" pitchFamily="-112" charset="-128"/>
              </a:rPr>
              <a:t>CWE/SANS Top 25 Most Dangerous Software Errors </a:t>
            </a:r>
            <a:r>
              <a:rPr lang="en-US" altLang="en-US" b="0" dirty="0" smtClean="0">
                <a:latin typeface="Arial" pitchFamily="34" charset="0"/>
                <a:ea typeface="ヒラギノ角ゴ Pro W3" pitchFamily="-112" charset="-128"/>
              </a:rPr>
              <a:t>list</a:t>
            </a:r>
            <a:r>
              <a:rPr lang="en-US" altLang="en-US" b="1" dirty="0" smtClean="0">
                <a:latin typeface="Arial" pitchFamily="34" charset="0"/>
                <a:ea typeface="ヒラギノ角ゴ Pro W3" pitchFamily="-112" charset="-128"/>
              </a:rPr>
              <a:t>.</a:t>
            </a:r>
            <a:r>
              <a:rPr lang="en-US" altLang="en-US" dirty="0" smtClean="0">
                <a:latin typeface="Arial" pitchFamily="34" charset="0"/>
                <a:ea typeface="ヒラギノ角ゴ Pro W3" pitchFamily="-112" charset="-128"/>
              </a:rPr>
              <a:t> One of the ideas behind the </a:t>
            </a:r>
            <a:r>
              <a:rPr lang="en-US" altLang="en-US" b="1" dirty="0" smtClean="0">
                <a:latin typeface="Arial" pitchFamily="34" charset="0"/>
                <a:ea typeface="ヒラギノ角ゴ Pro W3" pitchFamily="-112" charset="-128"/>
              </a:rPr>
              <a:t>Top 25 list </a:t>
            </a:r>
            <a:r>
              <a:rPr lang="en-US" altLang="en-US" dirty="0" smtClean="0">
                <a:latin typeface="Arial" pitchFamily="34" charset="0"/>
                <a:ea typeface="ヒラギノ角ゴ Pro W3" pitchFamily="-112" charset="-128"/>
              </a:rPr>
              <a:t>is that it can be updated periodically as the threat landscape changes. Explore the current listing at http://cwe.mitre.org/top25/.</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here are two main enumerations of common software errors: the Top 25 list maintained by MITRE and the OWASP Top Ten list for web applications. Depending on the type of application being evaluated, these lists provide a solid starting point for security analysis of known error types. MITRE is the repository of the industry</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standard list for standard programs, and OWASP is for web applications. As the causes of common errors do not change quickly, these lists are not updated every year.</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136</a:t>
            </a:fld>
            <a:endParaRPr lang="en-US" altLang="en-US" dirty="0" smtClean="0"/>
          </a:p>
        </p:txBody>
      </p:sp>
    </p:spTree>
    <p:extLst>
      <p:ext uri="{BB962C8B-B14F-4D97-AF65-F5344CB8AC3E}">
        <p14:creationId xmlns:p14="http://schemas.microsoft.com/office/powerpoint/2010/main" val="38736921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Coding Phase (continued)</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There are many common coding errors, but some of the primary and most damaging are least privilege violations and cryptographic failures. Language-specific failures are another common source of vulnerabilities.</a:t>
            </a:r>
          </a:p>
          <a:p>
            <a:endParaRPr lang="en-US" altLang="en-US" sz="1200" i="0" kern="1200" dirty="0" smtClean="0">
              <a:solidFill>
                <a:schemeClr val="tx1"/>
              </a:solidFill>
              <a:effectLst/>
              <a:latin typeface="Arial" charset="0"/>
              <a:ea typeface="ヒラギノ角ゴ Pro W3" pitchFamily="-111" charset="-128"/>
            </a:endParaRPr>
          </a:p>
          <a:p>
            <a:r>
              <a:rPr lang="en-US" altLang="en-US" dirty="0" smtClean="0">
                <a:latin typeface="Arial" pitchFamily="34" charset="0"/>
                <a:ea typeface="ヒラギノ角ゴ Pro W3" pitchFamily="-112" charset="-128"/>
              </a:rPr>
              <a:t>There are several ways to go about searching for coding errors that lead to vulnerabilities in software. One method is by manual code inspection. Developers can be trained to “not make mistakes,” but this approach has not proven successful. This has led to the development of a class of tools designed to analyze code for potential defects.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Static code-analysis tools are a type of tool that can be used to analyze software for coding errors that can lead to known types of vulnerabilities and weaknesses. Sophisticated static code analyzers can examine codebases to find function calls of unsafe libraries, potential buffer-overflow conditions, and numerous other conditions. </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Currently, the CWE describes more than 750 different weaknesses, far too many for developer memory and direct knowledge. In light of this, and due to the fact that some weaknesses are more prevalent than others, MITRE has collaborated with SANS to develop the </a:t>
            </a:r>
            <a:r>
              <a:rPr lang="en-US" altLang="en-US" b="1" dirty="0" smtClean="0">
                <a:latin typeface="Arial" pitchFamily="34" charset="0"/>
                <a:ea typeface="ヒラギノ角ゴ Pro W3" pitchFamily="-112" charset="-128"/>
              </a:rPr>
              <a:t>CWE/SANS Top 25 Most Dangerous Software Errors </a:t>
            </a:r>
            <a:r>
              <a:rPr lang="en-US" altLang="en-US" b="0" dirty="0" smtClean="0">
                <a:latin typeface="Arial" pitchFamily="34" charset="0"/>
                <a:ea typeface="ヒラギノ角ゴ Pro W3" pitchFamily="-112" charset="-128"/>
              </a:rPr>
              <a:t>list</a:t>
            </a:r>
            <a:r>
              <a:rPr lang="en-US" altLang="en-US" b="1" dirty="0" smtClean="0">
                <a:latin typeface="Arial" pitchFamily="34" charset="0"/>
                <a:ea typeface="ヒラギノ角ゴ Pro W3" pitchFamily="-112" charset="-128"/>
              </a:rPr>
              <a:t>.</a:t>
            </a:r>
            <a:r>
              <a:rPr lang="en-US" altLang="en-US" dirty="0" smtClean="0">
                <a:latin typeface="Arial" pitchFamily="34" charset="0"/>
                <a:ea typeface="ヒラギノ角ゴ Pro W3" pitchFamily="-112" charset="-128"/>
              </a:rPr>
              <a:t> One of the ideas behind the </a:t>
            </a:r>
            <a:r>
              <a:rPr lang="en-US" altLang="en-US" b="1" dirty="0" smtClean="0">
                <a:latin typeface="Arial" pitchFamily="34" charset="0"/>
                <a:ea typeface="ヒラギノ角ゴ Pro W3" pitchFamily="-112" charset="-128"/>
              </a:rPr>
              <a:t>Top 25 list </a:t>
            </a:r>
            <a:r>
              <a:rPr lang="en-US" altLang="en-US" dirty="0" smtClean="0">
                <a:latin typeface="Arial" pitchFamily="34" charset="0"/>
                <a:ea typeface="ヒラギノ角ゴ Pro W3" pitchFamily="-112" charset="-128"/>
              </a:rPr>
              <a:t>is that it can be updated periodically as the threat landscape changes. Explore the current listing at http://cwe.mitre.org/top25/.</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There are two main enumerations of common software errors: the Top 25 list maintained by MITRE and the OWASP Top Ten list for web applications. Depending on the type of application being evaluated, these lists provide a solid starting point for security analysis of known error types. MITRE is the repository of the industry</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standard list for standard programs, and OWASP is for web applications. As the causes of common errors do not change quickly, these lists are not updated every year.</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137</a:t>
            </a:fld>
            <a:endParaRPr lang="en-US" altLang="en-US" dirty="0" smtClean="0"/>
          </a:p>
        </p:txBody>
      </p:sp>
    </p:spTree>
    <p:extLst>
      <p:ext uri="{BB962C8B-B14F-4D97-AF65-F5344CB8AC3E}">
        <p14:creationId xmlns:p14="http://schemas.microsoft.com/office/powerpoint/2010/main" val="2884978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 has experienced a boom in popularity in the last few years, so we will look at some popular IM programs later in this chapter, such as AOL Instant Messenger, shown in Figure 16.3.</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a:t>
            </a:fld>
            <a:endParaRPr lang="en-US" altLang="en-US" dirty="0"/>
          </a:p>
        </p:txBody>
      </p:sp>
    </p:spTree>
    <p:extLst>
      <p:ext uri="{BB962C8B-B14F-4D97-AF65-F5344CB8AC3E}">
        <p14:creationId xmlns:p14="http://schemas.microsoft.com/office/powerpoint/2010/main" val="3359664867"/>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Slide Image Placeholder 1"/>
          <p:cNvSpPr>
            <a:spLocks noGrp="1" noRot="1" noChangeAspect="1" noTextEdit="1"/>
          </p:cNvSpPr>
          <p:nvPr>
            <p:ph type="sldImg"/>
          </p:nvPr>
        </p:nvSpPr>
        <p:spPr>
          <a:ln/>
        </p:spPr>
      </p:sp>
      <p:sp>
        <p:nvSpPr>
          <p:cNvPr id="378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Coding Phase (continued)</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Currently, the CWE describes more than 750 different weaknesses, far too many for developer memory and direct knowledge. In light of this, and due to the fact that some weaknesses are more prevalent than others, MITRE has collaborated with SANS to develop the </a:t>
            </a:r>
            <a:r>
              <a:rPr lang="en-US" altLang="en-US" b="1" dirty="0" smtClean="0">
                <a:latin typeface="Arial" pitchFamily="34" charset="0"/>
                <a:ea typeface="ヒラギノ角ゴ Pro W3" pitchFamily="-112" charset="-128"/>
              </a:rPr>
              <a:t>CWE/SANS Top 25 Most Dangerous Software Errors </a:t>
            </a:r>
            <a:r>
              <a:rPr lang="en-US" altLang="en-US" b="0" dirty="0" smtClean="0">
                <a:latin typeface="Arial" pitchFamily="34" charset="0"/>
                <a:ea typeface="ヒラギノ角ゴ Pro W3" pitchFamily="-112" charset="-128"/>
              </a:rPr>
              <a:t>list</a:t>
            </a:r>
            <a:r>
              <a:rPr lang="en-US" altLang="en-US" b="1" dirty="0" smtClean="0">
                <a:latin typeface="Arial" pitchFamily="34" charset="0"/>
                <a:ea typeface="ヒラギノ角ゴ Pro W3" pitchFamily="-112" charset="-128"/>
              </a:rPr>
              <a:t>.</a:t>
            </a:r>
            <a:r>
              <a:rPr lang="en-US" altLang="en-US" dirty="0" smtClean="0">
                <a:latin typeface="Arial" pitchFamily="34" charset="0"/>
                <a:ea typeface="ヒラギノ角ゴ Pro W3" pitchFamily="-112" charset="-128"/>
              </a:rPr>
              <a:t> One of the ideas behind the </a:t>
            </a:r>
            <a:r>
              <a:rPr lang="en-US" altLang="en-US" b="1" dirty="0" smtClean="0">
                <a:latin typeface="Arial" pitchFamily="34" charset="0"/>
                <a:ea typeface="ヒラギノ角ゴ Pro W3" pitchFamily="-112" charset="-128"/>
              </a:rPr>
              <a:t>Top 25 list </a:t>
            </a:r>
            <a:r>
              <a:rPr lang="en-US" altLang="en-US" dirty="0" smtClean="0">
                <a:latin typeface="Arial" pitchFamily="34" charset="0"/>
                <a:ea typeface="ヒラギノ角ゴ Pro W3" pitchFamily="-112" charset="-128"/>
              </a:rPr>
              <a:t>is that it can be updated periodically as the threat landscape changes. Explore the current listing at http://cwe.mitre.org/top25/.</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There are two main enumerations of common software errors: the Top 25 list maintained by MITRE and the OWASP Top Ten list for web applications. Depending on the type of application being evaluated, these lists provide a solid starting point for security analysis of known error types. MITRE is the repository of the industry</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standard list for standard programs, and OWASP is for web applications. As the causes of common errors do not change quickly, these lists are not updated every year.</a:t>
            </a:r>
          </a:p>
        </p:txBody>
      </p:sp>
      <p:sp>
        <p:nvSpPr>
          <p:cNvPr id="378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CE6A7C7-56D2-414E-87F5-B77E67E48A32}" type="slidenum">
              <a:rPr lang="en-US" altLang="en-US" smtClean="0"/>
              <a:pPr eaLnBrk="1" hangingPunct="1"/>
              <a:t>138</a:t>
            </a:fld>
            <a:endParaRPr lang="en-US" altLang="en-US" dirty="0" smtClean="0"/>
          </a:p>
        </p:txBody>
      </p:sp>
    </p:spTree>
    <p:extLst>
      <p:ext uri="{BB962C8B-B14F-4D97-AF65-F5344CB8AC3E}">
        <p14:creationId xmlns:p14="http://schemas.microsoft.com/office/powerpoint/2010/main" val="2182879928"/>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One of the central paradigms of security is the notion of running a process with the least required privilege. </a:t>
            </a:r>
            <a:r>
              <a:rPr lang="en-US" sz="1200" b="1" i="0" kern="1200" dirty="0" smtClean="0">
                <a:solidFill>
                  <a:schemeClr val="tx1"/>
                </a:solidFill>
                <a:effectLst/>
                <a:latin typeface="Arial" charset="0"/>
                <a:ea typeface="ヒラギノ角ゴ Pro W3" pitchFamily="-111" charset="-128"/>
                <a:cs typeface="ヒラギノ角ゴ Pro W3" pitchFamily="-111" charset="-128"/>
              </a:rPr>
              <a:t>Least privilege </a:t>
            </a:r>
            <a:r>
              <a:rPr lang="en-US" sz="1200" i="0" kern="1200" dirty="0" smtClean="0">
                <a:solidFill>
                  <a:schemeClr val="tx1"/>
                </a:solidFill>
                <a:effectLst/>
                <a:latin typeface="Arial" charset="0"/>
                <a:ea typeface="ヒラギノ角ゴ Pro W3" pitchFamily="-111" charset="-128"/>
                <a:cs typeface="ヒラギノ角ゴ Pro W3" pitchFamily="-111" charset="-128"/>
              </a:rPr>
              <a:t>requires that the developer understand what privileges are needed specifically for an application to execute and access all its necessary resources. Obviously, from a developer point of view, it would be easier to use administrative level permission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for all tasks, which removes access controls from the equation, but this also removes the very protections that access-level controls are designed to provide. The other end of the spectrum is software designed for operating systems without any built-in security, such as early versions of Windows and some mainframe OSs, where security comes in the form of an application package. When migrating these applications to platforms, the issue of access controls arises.</a:t>
            </a:r>
            <a:endParaRPr lang="en-US" altLang="en-US"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139</a:t>
            </a:fld>
            <a:endParaRPr lang="en-US" altLang="en-US" dirty="0" smtClean="0"/>
          </a:p>
        </p:txBody>
      </p:sp>
    </p:spTree>
    <p:extLst>
      <p:ext uri="{BB962C8B-B14F-4D97-AF65-F5344CB8AC3E}">
        <p14:creationId xmlns:p14="http://schemas.microsoft.com/office/powerpoint/2010/main" val="3088189475"/>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140</a:t>
            </a:fld>
            <a:endParaRPr lang="en-US" altLang="en-US" dirty="0" smtClean="0"/>
          </a:p>
        </p:txBody>
      </p:sp>
    </p:spTree>
    <p:extLst>
      <p:ext uri="{BB962C8B-B14F-4D97-AF65-F5344CB8AC3E}">
        <p14:creationId xmlns:p14="http://schemas.microsoft.com/office/powerpoint/2010/main" val="2923500626"/>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Hailed as a solution for all problems, cryptography has as much chance of being the ultimate cure-all as did the tonics sold by traveling salesmen of a different era.</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There is no such thing as a universal solution, yet there are some very versatile tools that provide a wide range of protections. Cryptography falls into this “very useful tool” category. </a:t>
            </a:r>
            <a:r>
              <a:rPr lang="en-US" sz="1200" i="0" kern="1200" dirty="0" smtClean="0">
                <a:solidFill>
                  <a:schemeClr val="tx1"/>
                </a:solidFill>
                <a:effectLst/>
                <a:latin typeface="Arial" charset="0"/>
                <a:ea typeface="ヒラギノ角ゴ Pro W3" pitchFamily="-111" charset="-128"/>
                <a:cs typeface="ヒラギノ角ゴ Pro W3" pitchFamily="-111" charset="-128"/>
              </a:rPr>
              <a:t>Proper use of cryptography can provide a wealth of programmatic functionality, from authentication and confidentiality to integrity and</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nonrepudiation. These are valuable tools, and many programs rely on proper cryptographic function for important functionality. The need for this functionality in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an application tempts programmers to roll their own cryptographic functions. This is a task fraught with opportunity for catastrophic error.</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Cryptographic errors come from several common causes. </a:t>
            </a:r>
            <a:r>
              <a:rPr lang="en-US" sz="1200" i="0" u="sng" kern="1200" dirty="0" smtClean="0">
                <a:solidFill>
                  <a:schemeClr val="tx1"/>
                </a:solidFill>
                <a:effectLst/>
                <a:latin typeface="Arial" charset="0"/>
                <a:ea typeface="ヒラギノ角ゴ Pro W3" pitchFamily="-111" charset="-128"/>
                <a:cs typeface="ヒラギノ角ゴ Pro W3" pitchFamily="-111" charset="-128"/>
              </a:rPr>
              <a:t>One typical mistake is choosing to develop your own cryptographic algorithm</a:t>
            </a:r>
            <a:r>
              <a:rPr lang="en-US" sz="1200" i="0" kern="1200" dirty="0" smtClean="0">
                <a:solidFill>
                  <a:schemeClr val="tx1"/>
                </a:solidFill>
                <a:effectLst/>
                <a:latin typeface="Arial" charset="0"/>
                <a:ea typeface="ヒラギノ角ゴ Pro W3" pitchFamily="-111" charset="-128"/>
                <a:cs typeface="ヒラギノ角ゴ Pro W3" pitchFamily="-111" charset="-128"/>
              </a:rPr>
              <a:t>. Development of a secure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cryptographic algorithm is far from an easy task, and even when done by experts, weaknesses can occur that make them unusable. Cryptographic algorithms become trusted after years of scrutiny and attacks, and any new algorithms would take years to join the trusted set. If you instead decide to rest on secrecy, be warned that secret or proprietary algorithms have never provided the desired level of protection. One of the axioms of cryptography is that there is no security through obscurity.</a:t>
            </a:r>
            <a:endParaRPr lang="en-US" altLang="en-US" sz="1200" i="0" kern="1200" dirty="0" smtClean="0">
              <a:solidFill>
                <a:schemeClr val="tx1"/>
              </a:solidFill>
              <a:effectLst/>
              <a:latin typeface="Arial" charset="0"/>
              <a:ea typeface="ヒラギノ角ゴ Pro W3" pitchFamily="-111" charset="-128"/>
            </a:endParaRPr>
          </a:p>
          <a:p>
            <a:endParaRPr lang="en-US" altLang="en-US" dirty="0" smtClean="0">
              <a:latin typeface="Arial" pitchFamily="34" charset="0"/>
              <a:ea typeface="ヒラギノ角ゴ Pro W3" pitchFamily="-112" charset="-128"/>
            </a:endParaRPr>
          </a:p>
          <a:p>
            <a:r>
              <a:rPr lang="en-US" altLang="en-US" u="sng" dirty="0" smtClean="0">
                <a:latin typeface="Arial" pitchFamily="34" charset="0"/>
                <a:ea typeface="ヒラギノ角ゴ Pro W3" pitchFamily="-112" charset="-128"/>
              </a:rPr>
              <a:t>Deciding to use a trusted algorithm is a proper start, but there still are several major errors that can occur. The first is an error in instantiating the algorithm</a:t>
            </a:r>
            <a:r>
              <a:rPr lang="en-US" altLang="en-US" dirty="0" smtClean="0">
                <a:latin typeface="Arial" pitchFamily="34" charset="0"/>
                <a:ea typeface="ヒラギノ角ゴ Pro W3" pitchFamily="-112" charset="-128"/>
              </a:rPr>
              <a:t>. An easy way to avoid this type of error is to use a library function that has already been properly tested. Sources of these library functions abound, and they provide an economical solution to this functionality’s needs. Once you have an algorithm, and have chosen a particular instantiation, the next item needed is the random number to generate a random key. Cryptographic functions use an algorithm and a key, the latter being a digital number. </a:t>
            </a:r>
          </a:p>
          <a:p>
            <a:endParaRPr lang="en-US" altLang="en-US" dirty="0" smtClean="0">
              <a:latin typeface="Arial" pitchFamily="34" charset="0"/>
              <a:ea typeface="ヒラギノ角ゴ Pro W3" pitchFamily="-112" charset="-128"/>
            </a:endParaRPr>
          </a:p>
          <a:p>
            <a:r>
              <a:rPr lang="en-US" altLang="en-US" u="sng" dirty="0" smtClean="0">
                <a:latin typeface="Arial" pitchFamily="34" charset="0"/>
                <a:ea typeface="ヒラギノ角ゴ Pro W3" pitchFamily="-112" charset="-128"/>
              </a:rPr>
              <a:t>The generation of a real random number is not a trivial task. </a:t>
            </a:r>
            <a:r>
              <a:rPr lang="en-US" altLang="en-US" dirty="0" smtClean="0">
                <a:latin typeface="Arial" pitchFamily="34" charset="0"/>
                <a:ea typeface="ヒラギノ角ゴ Pro W3" pitchFamily="-112" charset="-128"/>
              </a:rPr>
              <a:t>Computers are machines that are renowned for reproducing the same output when given the same input, so </a:t>
            </a:r>
            <a:r>
              <a:rPr lang="en-US" altLang="en-US" u="sng" dirty="0" smtClean="0">
                <a:latin typeface="Arial" pitchFamily="34" charset="0"/>
                <a:ea typeface="ヒラギノ角ゴ Pro W3" pitchFamily="-112" charset="-128"/>
              </a:rPr>
              <a:t>generating a pure, non-reproducible random number is a challenge</a:t>
            </a:r>
            <a:r>
              <a:rPr lang="en-US" altLang="en-US" dirty="0" smtClean="0">
                <a:latin typeface="Arial" pitchFamily="34" charset="0"/>
                <a:ea typeface="ヒラギノ角ゴ Pro W3" pitchFamily="-112" charset="-128"/>
              </a:rPr>
              <a:t>. There are functions for producing random numbers built into the libraries of most programming languages, but these are pseudorandom number generators, and although the distribution of output numbers appears random, it generates a reproducible sequence. Given the same input, a second run of the function will produce the same sequence of “random” numbers. </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141</a:t>
            </a:fld>
            <a:endParaRPr lang="en-US" altLang="en-US" dirty="0" smtClean="0"/>
          </a:p>
        </p:txBody>
      </p:sp>
    </p:spTree>
    <p:extLst>
      <p:ext uri="{BB962C8B-B14F-4D97-AF65-F5344CB8AC3E}">
        <p14:creationId xmlns:p14="http://schemas.microsoft.com/office/powerpoint/2010/main" val="365210754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Determining the seed and random sequence and using this knowledge to “break” a cryptographic function has been used more than once to bypass the security. This method was used to subvert an early version of Netscape’s SSL implementation. Using a number that is cryptographically random—suitable for an encryption function—resolves this problem, and again the use of trusted library functions designed and tested for generating such numbers is the proper methodology.</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Now you have a good algorithm and a good random number—so where can you go wrong? Well, </a:t>
            </a:r>
            <a:r>
              <a:rPr lang="en-US" altLang="en-US" u="sng" dirty="0" smtClean="0">
                <a:latin typeface="Arial" pitchFamily="34" charset="0"/>
                <a:ea typeface="ヒラギノ角ゴ Pro W3" pitchFamily="-112" charset="-128"/>
              </a:rPr>
              <a:t>storing private keys in areas where they can be recovered by an unauthorized person is the next worry. </a:t>
            </a:r>
            <a:r>
              <a:rPr lang="en-US" altLang="en-US" dirty="0" smtClean="0">
                <a:latin typeface="Arial" pitchFamily="34" charset="0"/>
                <a:ea typeface="ヒラギノ角ゴ Pro W3" pitchFamily="-112" charset="-128"/>
              </a:rPr>
              <a:t>Poor key management has failed many a cryptographic implementation.</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142</a:t>
            </a:fld>
            <a:endParaRPr lang="en-US" altLang="en-US" dirty="0" smtClean="0"/>
          </a:p>
        </p:txBody>
      </p:sp>
    </p:spTree>
    <p:extLst>
      <p:ext uri="{BB962C8B-B14F-4D97-AF65-F5344CB8AC3E}">
        <p14:creationId xmlns:p14="http://schemas.microsoft.com/office/powerpoint/2010/main" val="1288525593"/>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Language-Specific Failures</a:t>
            </a:r>
            <a:endParaRPr lang="en-US" altLang="en-US" b="0" dirty="0" smtClean="0">
              <a:latin typeface="Arial" pitchFamily="34" charset="0"/>
              <a:ea typeface="ヒラギノ角ゴ Pro W3" pitchFamily="-112" charset="-128"/>
            </a:endParaRPr>
          </a:p>
          <a:p>
            <a:r>
              <a:rPr lang="en-US" altLang="en-US" b="0" dirty="0" smtClean="0">
                <a:latin typeface="Arial" pitchFamily="34" charset="0"/>
                <a:ea typeface="ヒラギノ角ゴ Pro W3" pitchFamily="-112" charset="-128"/>
              </a:rPr>
              <a:t>Modern programming languages are built around libraries that permit reuse and speed the development process. </a:t>
            </a:r>
            <a:r>
              <a:rPr lang="en-US" altLang="en-US" b="0" u="sng" dirty="0" smtClean="0">
                <a:latin typeface="Arial" pitchFamily="34" charset="0"/>
                <a:ea typeface="ヒラギノ角ゴ Pro W3" pitchFamily="-112" charset="-128"/>
              </a:rPr>
              <a:t>The development of many library calls and functions was done without regard to secure coding implications, and this has led to issues related to specific library functions</a:t>
            </a:r>
            <a:r>
              <a:rPr lang="en-US" altLang="en-US" b="0" dirty="0" smtClean="0">
                <a:latin typeface="Arial" pitchFamily="34" charset="0"/>
                <a:ea typeface="ヒラギノ角ゴ Pro W3" pitchFamily="-112" charset="-128"/>
              </a:rPr>
              <a:t>. As mentioned previously, strcpy() has had its fair share of involvement in buffer overflows and should be avoided. Developing and maintaining a series of </a:t>
            </a:r>
            <a:r>
              <a:rPr lang="en-US" altLang="en-US" b="1" dirty="0" smtClean="0">
                <a:latin typeface="Arial" pitchFamily="34" charset="0"/>
                <a:ea typeface="ヒラギノ角ゴ Pro W3" pitchFamily="-112" charset="-128"/>
              </a:rPr>
              <a:t>deprecated functions </a:t>
            </a:r>
            <a:r>
              <a:rPr lang="en-US" altLang="en-US" b="0" dirty="0" smtClean="0">
                <a:latin typeface="Arial" pitchFamily="34" charset="0"/>
                <a:ea typeface="ヒラギノ角ゴ Pro W3" pitchFamily="-112" charset="-128"/>
              </a:rPr>
              <a:t>and prohibiting their use in new code, while removing them from old code when possible, is a proven path toward more secure code. </a:t>
            </a:r>
          </a:p>
          <a:p>
            <a:endParaRPr lang="en-US" altLang="en-US" b="0"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Banned functions are easily handled via automated code reviews during the check-in process. The challenge is in garnering the developer awareness as to the potential dangers and the value of safer coding practices.</a:t>
            </a:r>
            <a:endParaRPr lang="en-US" altLang="en-US" b="0"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143</a:t>
            </a:fld>
            <a:endParaRPr lang="en-US" altLang="en-US" dirty="0" smtClean="0"/>
          </a:p>
        </p:txBody>
      </p:sp>
    </p:spTree>
    <p:extLst>
      <p:ext uri="{BB962C8B-B14F-4D97-AF65-F5344CB8AC3E}">
        <p14:creationId xmlns:p14="http://schemas.microsoft.com/office/powerpoint/2010/main" val="314727428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Testing Phase </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If the requirements phase marks the beginning of the generation of security in code, then the </a:t>
            </a:r>
            <a:r>
              <a:rPr lang="en-US" sz="1200" b="1" i="0" kern="1200" dirty="0" smtClean="0">
                <a:solidFill>
                  <a:schemeClr val="tx1"/>
                </a:solidFill>
                <a:effectLst/>
                <a:latin typeface="Arial" charset="0"/>
                <a:ea typeface="ヒラギノ角ゴ Pro W3" pitchFamily="-111" charset="-128"/>
                <a:cs typeface="ヒラギノ角ゴ Pro W3" pitchFamily="-111" charset="-128"/>
              </a:rPr>
              <a:t>testing phase </a:t>
            </a:r>
            <a:r>
              <a:rPr lang="en-US" sz="1200" i="0" kern="1200" dirty="0" smtClean="0">
                <a:solidFill>
                  <a:schemeClr val="tx1"/>
                </a:solidFill>
                <a:effectLst/>
                <a:latin typeface="Arial" charset="0"/>
                <a:ea typeface="ヒラギノ角ゴ Pro W3" pitchFamily="-111" charset="-128"/>
                <a:cs typeface="ヒラギノ角ゴ Pro W3" pitchFamily="-111" charset="-128"/>
              </a:rPr>
              <a:t>marks the other boundary. Although there are additional functions after testing, no one wants a user to validate errors in code. And errors discovered after the code has shipped are the most expensive to fix, regardless of the severity. Employing </a:t>
            </a:r>
            <a:r>
              <a:rPr lang="en-US" sz="1200" b="1" i="0" kern="1200" dirty="0" smtClean="0">
                <a:solidFill>
                  <a:schemeClr val="tx1"/>
                </a:solidFill>
                <a:effectLst/>
                <a:latin typeface="Arial" charset="0"/>
                <a:ea typeface="ヒラギノ角ゴ Pro W3" pitchFamily="-111" charset="-128"/>
                <a:cs typeface="ヒラギノ角ゴ Pro W3" pitchFamily="-111" charset="-128"/>
              </a:rPr>
              <a:t>use cases </a:t>
            </a:r>
            <a:r>
              <a:rPr lang="en-US" sz="1200" i="0" kern="1200" dirty="0" smtClean="0">
                <a:solidFill>
                  <a:schemeClr val="tx1"/>
                </a:solidFill>
                <a:effectLst/>
                <a:latin typeface="Arial" charset="0"/>
                <a:ea typeface="ヒラギノ角ゴ Pro W3" pitchFamily="-111" charset="-128"/>
                <a:cs typeface="ヒラギノ角ゴ Pro W3" pitchFamily="-111" charset="-128"/>
              </a:rPr>
              <a:t>to compare program responses to known inputs and then comparing the output to the desired output is a proven method of testing software. The design of use cases to test specific</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functional requirements occurs based on the requirements determined in the requirements phase. Providing additional security-related use cases is the process-driven way of ensuring that security specifics are also tested.</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testing phase is the last opportunity to determine that the software performs properly before the end user experiences problems. Errors found in testing are late in the development process, but at least they are still learned about internally, before the end customer suffers. Testing can occur at each level of development: module, subsystem, system, and completed application. The sooner errors are discovered and corrected, the lower the cost and the lesser the impact will be to project schedules. This makes testing an essential step in the process of developing good programs.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altLang="en-US" b="0" dirty="0" smtClean="0">
                <a:latin typeface="Arial" pitchFamily="34" charset="0"/>
                <a:ea typeface="ヒラギノ角ゴ Pro W3" pitchFamily="-112" charset="-128"/>
              </a:rPr>
              <a:t>Testing for security requires a much broader series of tests than functional testing does. Misuse cases can be formulated to verify that vulnerabilities cannot be exploited. Fuzz testing (also known as fuzzing) uses random inputs to check for exploitable buffer overflows. Code reviews by design and development teams are used to verify that security elements such as input and output validation are functional, as these are the best defenses against a wide range of attacks, including cross-site scripting and cross-site request forgeries. Code walkthroughs begin with design reviews, architecture examinations, unit testing, subsystem testing, and, ultimately, complete system testing.</a:t>
            </a: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144</a:t>
            </a:fld>
            <a:endParaRPr lang="en-US" altLang="en-US" dirty="0" smtClean="0"/>
          </a:p>
        </p:txBody>
      </p:sp>
    </p:spTree>
    <p:extLst>
      <p:ext uri="{BB962C8B-B14F-4D97-AF65-F5344CB8AC3E}">
        <p14:creationId xmlns:p14="http://schemas.microsoft.com/office/powerpoint/2010/main" val="163775849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Testing Phase </a:t>
            </a:r>
          </a:p>
          <a:p>
            <a:r>
              <a:rPr lang="en-US" altLang="en-US" b="0" dirty="0" smtClean="0">
                <a:latin typeface="Arial" pitchFamily="34" charset="0"/>
                <a:ea typeface="ヒラギノ角ゴ Pro W3" pitchFamily="-112" charset="-128"/>
              </a:rPr>
              <a:t>Testing for security requires a much broader series of tests than functional testing does. Misuse cases can be formulated to verify that vulnerabilities cannot be exploited. Fuzz testing (also known as </a:t>
            </a:r>
            <a:r>
              <a:rPr lang="en-US" altLang="en-US" b="0" i="1" dirty="0" smtClean="0">
                <a:latin typeface="Arial" pitchFamily="34" charset="0"/>
                <a:ea typeface="ヒラギノ角ゴ Pro W3" pitchFamily="-112" charset="-128"/>
              </a:rPr>
              <a:t>fuzzing</a:t>
            </a:r>
            <a:r>
              <a:rPr lang="en-US" altLang="en-US" b="0" dirty="0" smtClean="0">
                <a:latin typeface="Arial" pitchFamily="34" charset="0"/>
                <a:ea typeface="ヒラギノ角ゴ Pro W3" pitchFamily="-112" charset="-128"/>
              </a:rPr>
              <a:t>) uses random inputs to check for exploitable buffer overflows. Code reviews by design and development teams are used to verify that security elements such as input and output validation are functional, as these are the best defenses against a wide range of attacks, including cross-site scripting and cross-site request forgeries. Code walkthroughs begin with design reviews, architecture examinations, unit testing, subsystem testing, and, ultimately, complete system testing.</a:t>
            </a:r>
          </a:p>
          <a:p>
            <a:endParaRPr lang="en-US" altLang="en-US" b="0" dirty="0" smtClean="0">
              <a:latin typeface="Arial" pitchFamily="34" charset="0"/>
              <a:ea typeface="ヒラギノ角ゴ Pro W3" pitchFamily="-112"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Final code can be subjected to </a:t>
            </a:r>
            <a:r>
              <a:rPr lang="en-US" sz="1200" i="1" kern="1200" dirty="0" smtClean="0">
                <a:solidFill>
                  <a:schemeClr val="tx1"/>
                </a:solidFill>
                <a:effectLst/>
                <a:latin typeface="Arial" charset="0"/>
                <a:ea typeface="ヒラギノ角ゴ Pro W3" pitchFamily="-111" charset="-128"/>
                <a:cs typeface="ヒラギノ角ゴ Pro W3" pitchFamily="-111" charset="-128"/>
              </a:rPr>
              <a:t>penetration tests, </a:t>
            </a:r>
            <a:r>
              <a:rPr lang="en-US" sz="1200" i="0" kern="1200" dirty="0" smtClean="0">
                <a:solidFill>
                  <a:schemeClr val="tx1"/>
                </a:solidFill>
                <a:effectLst/>
                <a:latin typeface="Arial" charset="0"/>
                <a:ea typeface="ヒラギノ角ゴ Pro W3" pitchFamily="-111" charset="-128"/>
                <a:cs typeface="ヒラギノ角ゴ Pro W3" pitchFamily="-111" charset="-128"/>
              </a:rPr>
              <a:t>designed specifically to test configuration, security controls, and common defenses such as input and output validation and error handling.</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0" i="0" kern="1200" dirty="0" smtClean="0">
                <a:solidFill>
                  <a:schemeClr val="tx1"/>
                </a:solidFill>
                <a:effectLst/>
                <a:latin typeface="Arial" charset="0"/>
                <a:ea typeface="ヒラギノ角ゴ Pro W3" pitchFamily="-111"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One of the most powerful tools that can be used in testing is </a:t>
            </a:r>
            <a:r>
              <a:rPr lang="en-US" sz="1200" b="1" i="0" kern="1200" dirty="0" smtClean="0">
                <a:solidFill>
                  <a:schemeClr val="tx1"/>
                </a:solidFill>
                <a:effectLst/>
                <a:latin typeface="Arial" charset="0"/>
                <a:ea typeface="ヒラギノ角ゴ Pro W3" pitchFamily="-111" charset="-128"/>
                <a:cs typeface="ヒラギノ角ゴ Pro W3" pitchFamily="-111" charset="-128"/>
              </a:rPr>
              <a:t>fuzzing</a:t>
            </a:r>
            <a:r>
              <a:rPr lang="en-US" sz="1200" i="0" kern="1200" dirty="0" smtClean="0">
                <a:solidFill>
                  <a:schemeClr val="tx1"/>
                </a:solidFill>
                <a:effectLst/>
                <a:latin typeface="Arial" charset="0"/>
                <a:ea typeface="ヒラギノ角ゴ Pro W3" pitchFamily="-111" charset="-128"/>
                <a:cs typeface="ヒラギノ角ゴ Pro W3" pitchFamily="-111" charset="-128"/>
              </a:rPr>
              <a:t>, the systematic application of a series of malformed inputs to test how the program responds. Fuzzing has been used by hackers for years to find potentially exploitable buffer overflows, without any specific knowledge of the coding. A tester can use a fuzzing framework to automate numerous input sequences. In examining whether a function can fall prey to a buffer overflow, numerous inputs can be run, testing lengths and ultimate payload-delivery options. If a particular input string results in a crash that can be exploited, this input would then be examined in detail. Fuzzing is new to the development scene but is rapidly maturing and will soon be on nearly equal footing with other automated code-checking tools.</a:t>
            </a:r>
            <a:endParaRPr lang="en-US" altLang="en-US" b="0"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145</a:t>
            </a:fld>
            <a:endParaRPr lang="en-US" altLang="en-US" dirty="0" smtClean="0"/>
          </a:p>
        </p:txBody>
      </p:sp>
    </p:spTree>
    <p:extLst>
      <p:ext uri="{BB962C8B-B14F-4D97-AF65-F5344CB8AC3E}">
        <p14:creationId xmlns:p14="http://schemas.microsoft.com/office/powerpoint/2010/main" val="1311086631"/>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Slide Image Placeholder 1"/>
          <p:cNvSpPr>
            <a:spLocks noGrp="1" noRot="1" noChangeAspect="1" noTextEdit="1"/>
          </p:cNvSpPr>
          <p:nvPr>
            <p:ph type="sldImg"/>
          </p:nvPr>
        </p:nvSpPr>
        <p:spPr>
          <a:ln/>
        </p:spPr>
      </p:sp>
      <p:sp>
        <p:nvSpPr>
          <p:cNvPr id="419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Testing Phase (</a:t>
            </a:r>
            <a:r>
              <a:rPr lang="en-US" altLang="en-US" b="1" i="1" dirty="0" smtClean="0">
                <a:latin typeface="Arial" pitchFamily="34" charset="0"/>
                <a:ea typeface="ヒラギノ角ゴ Pro W3" pitchFamily="-112" charset="-128"/>
              </a:rPr>
              <a:t>continued</a:t>
            </a:r>
            <a:r>
              <a:rPr lang="en-US" altLang="en-US" b="1" dirty="0" smtClean="0">
                <a:latin typeface="Arial" pitchFamily="34" charset="0"/>
                <a:ea typeface="ヒラギノ角ゴ Pro W3" pitchFamily="-112" charset="-128"/>
              </a:rPr>
              <a:t>)</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en-US" sz="1200" b="0" i="0" kern="1200" dirty="0" smtClean="0">
                <a:solidFill>
                  <a:schemeClr val="tx1"/>
                </a:solidFill>
                <a:effectLst/>
                <a:latin typeface="Arial" charset="0"/>
                <a:ea typeface="ヒラギノ角ゴ Pro W3" pitchFamily="-111" charset="-128"/>
              </a:rPr>
              <a:t> </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One of the most powerful tools that can be used in testing is </a:t>
            </a:r>
            <a:r>
              <a:rPr lang="en-US" sz="1200" b="1" i="0" kern="1200" dirty="0" smtClean="0">
                <a:solidFill>
                  <a:schemeClr val="tx1"/>
                </a:solidFill>
                <a:effectLst/>
                <a:latin typeface="Arial" charset="0"/>
                <a:ea typeface="ヒラギノ角ゴ Pro W3" pitchFamily="-111" charset="-128"/>
                <a:cs typeface="ヒラギノ角ゴ Pro W3" pitchFamily="-111" charset="-128"/>
              </a:rPr>
              <a:t>fuzzing</a:t>
            </a:r>
            <a:r>
              <a:rPr lang="en-US" sz="1200" i="0" kern="1200" dirty="0" smtClean="0">
                <a:solidFill>
                  <a:schemeClr val="tx1"/>
                </a:solidFill>
                <a:effectLst/>
                <a:latin typeface="Arial" charset="0"/>
                <a:ea typeface="ヒラギノ角ゴ Pro W3" pitchFamily="-111" charset="-128"/>
                <a:cs typeface="ヒラギノ角ゴ Pro W3" pitchFamily="-111" charset="-128"/>
              </a:rPr>
              <a:t>, the systematic application of a series of malformed inputs to test how the program responds. Fuzzing has been used by hackers for years to find potentially exploitable buffer overflows, without any specific knowledge of the coding. A tester can use a fuzzing framework to automate numerous input sequences. In examining whether a function can fall prey to a buffer overflow, numerous inputs can be run, testing lengths and ultimate payload-delivery options. If a particular input string results in a crash that can be exploited, this input would then be examined in detail. Fuzzing is new to the development scene but is rapidly maturing and will soon be on nearly equal footing with other automated code-checking tools.</a:t>
            </a:r>
            <a:endParaRPr lang="en-US" altLang="en-US" b="0" dirty="0" smtClean="0">
              <a:latin typeface="Arial" pitchFamily="34" charset="0"/>
              <a:ea typeface="ヒラギノ角ゴ Pro W3" pitchFamily="-112" charset="-128"/>
            </a:endParaRPr>
          </a:p>
        </p:txBody>
      </p:sp>
      <p:sp>
        <p:nvSpPr>
          <p:cNvPr id="419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5C2ACE-DF25-4819-9F1A-9525686E8D02}" type="slidenum">
              <a:rPr lang="en-US" altLang="en-US" smtClean="0"/>
              <a:pPr eaLnBrk="1" hangingPunct="1"/>
              <a:t>146</a:t>
            </a:fld>
            <a:endParaRPr lang="en-US" altLang="en-US" dirty="0" smtClean="0"/>
          </a:p>
        </p:txBody>
      </p:sp>
    </p:spTree>
    <p:extLst>
      <p:ext uri="{BB962C8B-B14F-4D97-AF65-F5344CB8AC3E}">
        <p14:creationId xmlns:p14="http://schemas.microsoft.com/office/powerpoint/2010/main" val="3924500632"/>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security begins with code that is secure and free of vulnerabilities. Unfortunately, all code has weaknesses and vulnerabilities, so instantiating the code in a manner that has effective defenses preventing the exploitation of vulnerabilities can maintain a desired level of security. Proper handling of configurations, errors and exceptions, and inputs can assist in the creation of a secure application. Testing of the application throughout the system lifecycle can be used to determine the actual security risk profile of a system.</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147</a:t>
            </a:fld>
            <a:endParaRPr lang="en-US" altLang="en-US" dirty="0"/>
          </a:p>
        </p:txBody>
      </p:sp>
    </p:spTree>
    <p:extLst>
      <p:ext uri="{BB962C8B-B14F-4D97-AF65-F5344CB8AC3E}">
        <p14:creationId xmlns:p14="http://schemas.microsoft.com/office/powerpoint/2010/main" val="31399218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dirty="0" smtClean="0">
                <a:ea typeface="ＭＳ Ｐゴシック" pitchFamily="-105" charset="-128"/>
              </a:rPr>
              <a:t>Exam Tip:</a:t>
            </a:r>
            <a:r>
              <a:rPr lang="en-US" dirty="0" smtClean="0">
                <a:ea typeface="ＭＳ Ｐゴシック" pitchFamily="-105" charset="-128"/>
              </a:rPr>
              <a:t> Viruses and worms both can carry malicious payloads and cause damage. The difference is in how they are transmitted: viruses require a file to infect, whereas worms can exist independently of a file.</a:t>
            </a:r>
          </a:p>
          <a:p>
            <a:pPr>
              <a:defRPr/>
            </a:pPr>
            <a:endParaRPr lang="en-US" dirty="0" smtClean="0">
              <a:ea typeface="ＭＳ Ｐゴシック" pitchFamily="-105" charset="-128"/>
            </a:endParaRPr>
          </a:p>
          <a:p>
            <a:pPr>
              <a:defRPr/>
            </a:pPr>
            <a:r>
              <a:rPr lang="en-US" dirty="0" smtClean="0">
                <a:ea typeface="ＭＳ Ｐゴシック" pitchFamily="-105" charset="-128"/>
              </a:rPr>
              <a:t>The advent of computer networks was a computer virus writer’s dream, allowing viruses to attempt to infect every network share to which</a:t>
            </a:r>
            <a:r>
              <a:rPr lang="en-US" baseline="0" dirty="0" smtClean="0">
                <a:ea typeface="ＭＳ Ｐゴシック" pitchFamily="-105" charset="-128"/>
              </a:rPr>
              <a:t> </a:t>
            </a:r>
            <a:r>
              <a:rPr lang="en-US" dirty="0" smtClean="0">
                <a:ea typeface="ＭＳ Ｐゴシック" pitchFamily="-105" charset="-128"/>
              </a:rPr>
              <a:t>the computer was attached. This extended the virus’s reach from a set of machines that might share a floppy disk to every machine on the network. Because the e-mail protocol permits users to attach files to e-mail messages (see Figure 16.4), viruses can travel by e-mail from one local network to another, anywhere on the Internet. This changed the nature of virus programs, since they once were localized but now could spread virtually everywhere. E-mail gave the virus a global reach.</a:t>
            </a:r>
          </a:p>
          <a:p>
            <a:pPr>
              <a:defRPr/>
            </a:pPr>
            <a:endParaRPr lang="en-US" dirty="0" smtClean="0">
              <a:ea typeface="ＭＳ Ｐゴシック" pitchFamily="-105"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When active content was designed for the Web, in the form of Java and ActiveX scripts, these scripts were interpreted and run by the web browser. E-mail programs also would run these scripts, and that’s when the trouble began. Some e-mail programs, most notably Microsoft Outlook, use a preview pane, which allows users to read e-mails without opening them in the full screen (see Figure 16.5).</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ea typeface="ＭＳ Ｐゴシック" pitchFamily="-105"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455D56-9B83-4075-805D-37B5586362DA}" type="slidenum">
              <a:rPr lang="en-US" altLang="en-US" smtClean="0"/>
              <a:pPr eaLnBrk="1" hangingPunct="1"/>
              <a:t>17</a:t>
            </a:fld>
            <a:endParaRPr lang="en-US" altLang="en-US" smtClean="0"/>
          </a:p>
        </p:txBody>
      </p:sp>
    </p:spTree>
    <p:extLst>
      <p:ext uri="{BB962C8B-B14F-4D97-AF65-F5344CB8AC3E}">
        <p14:creationId xmlns:p14="http://schemas.microsoft.com/office/powerpoint/2010/main" val="2036128139"/>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Every application will encounter errors and exceptions, and these need to be handled in a secure manner. One attack methodology includes forcing errors to move an application from normal operation to exception handling. During an exception, it is common practice to record/report the condition, including supporting information such as the data that resulted in the error. This information can be invaluable in diagnosing the cause of the error condition.</a:t>
            </a:r>
          </a:p>
          <a:p>
            <a:endParaRPr lang="en-US" dirty="0" smtClean="0"/>
          </a:p>
          <a:p>
            <a:r>
              <a:rPr lang="en-US" dirty="0" smtClean="0"/>
              <a:t>The challenge is in where this information is captured. The best method is to capture it in a log file, where it can be secured by an ACL. The worst case is when it is echoed to the user. Echoing error condition details to users can provide valuable information to attackers when they cause errors on purpose. Improper exception handling can lead to a wide range of disclosures.</a:t>
            </a:r>
          </a:p>
          <a:p>
            <a:endParaRPr lang="en-US" dirty="0" smtClean="0"/>
          </a:p>
          <a:p>
            <a:r>
              <a:rPr lang="en-US" dirty="0" smtClean="0"/>
              <a:t>Errors associated with SQL statements can disclose data structures and data elements. Remote procedure call (RPC) errors can give up sensitive information such as filenames, paths, and server names. Programmatic errors can give up line numbers that an exception occurred on, the method that was invoked, and information such as stack elements.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148</a:t>
            </a:fld>
            <a:endParaRPr lang="en-US" altLang="en-US" dirty="0"/>
          </a:p>
        </p:txBody>
      </p:sp>
    </p:spTree>
    <p:extLst>
      <p:ext uri="{BB962C8B-B14F-4D97-AF65-F5344CB8AC3E}">
        <p14:creationId xmlns:p14="http://schemas.microsoft.com/office/powerpoint/2010/main" val="3536510580"/>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move to web-based applications, the errors have shifted from buffer overflows to input-handling issues. Users have the ability to manipulate input, so it is up to the developer to handle the input appropriately to prevent malicious entries from having an effect. Buffer overflows could be considered a class of improper input, but newer attacks include canonicalization attacks and arithmetic attacks. Probably the most important defensive mechanism that can be employed is input validation. Considering all inputs to be hostile until properly validated can mitigate many attacks based on common vulnerabilities. This is a challenge, as the validation efforts need to occur after all parsers have completed manipulating input streams, a common function in web-based applications using Unicode and other international character sets.</a:t>
            </a:r>
          </a:p>
          <a:p>
            <a:endParaRPr lang="en-US" dirty="0" smtClean="0"/>
          </a:p>
          <a:p>
            <a:r>
              <a:rPr lang="en-US" dirty="0" smtClean="0"/>
              <a:t>Input validation is especially well suited for the following vulnerabilities: buffer overflow, reliance on untrusted inputs in a security decision, cross-site scripting, cross-site request forgery, path traversal, and incorrect calculation of buffer size. Input validation may seem suitable for various injection attacks, but given the complexity of the input and the ramifications from legal but improper input streams, this method falls short for most injection attacks. What can work is a form of recognition and whitelisting approach, where the input is validated and then parsed into a standard structure that is then executed. This restricts the attack surface to not only legal inputs but also expected inputs.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149</a:t>
            </a:fld>
            <a:endParaRPr lang="en-US" altLang="en-US" dirty="0"/>
          </a:p>
        </p:txBody>
      </p:sp>
    </p:spTree>
    <p:extLst>
      <p:ext uri="{BB962C8B-B14F-4D97-AF65-F5344CB8AC3E}">
        <p14:creationId xmlns:p14="http://schemas.microsoft.com/office/powerpoint/2010/main" val="1118610016"/>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today’s computing environment, a wide range of character sets is used. Unicode allows multilanguage support. Character codesets allow multilanguage capability. Various encoding schemes, such as hex encoding, are supported to allow diverse inputs. The net result of all these input methods is that there are numerous ways to create the same input to a program. </a:t>
            </a:r>
            <a:r>
              <a:rPr lang="en-US" b="1" dirty="0" smtClean="0"/>
              <a:t>Canonicalization</a:t>
            </a:r>
            <a:r>
              <a:rPr lang="en-US" dirty="0" smtClean="0"/>
              <a:t> is the process by which application programs manipulate strings to a base form, creating a foundational representation of the input. Canonicalization errors arise from the fact that inputs to a web application may be processed by multiple applications, such as the web server, application server, and database server, each with its own parsers to resolve appropriate</a:t>
            </a:r>
            <a:r>
              <a:rPr lang="en-US" baseline="0" dirty="0" smtClean="0"/>
              <a:t> </a:t>
            </a:r>
            <a:r>
              <a:rPr lang="en-US" dirty="0" smtClean="0"/>
              <a:t>canonicalization issues. Where this is an issue relates to the form of the input string at the time of error checking. If the error-checking routine occurs prior to resolution to canonical form, then issues may be missed. The string representing /../, used in directory traversal attacks, can be obscured by encoding and hence missed by a character string match before an application parser manipulates it to canonical form.</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first line of defense is to write solid code. Regardless of the language used, or the source of outside input, prudent programming practice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is to treat all input from outside a function as hostile. Validate all inputs as if they were hostile and an attempt to force a buffer overflow. Accept the notion that although during development everyone may be on the same team, be conscientious, and be compliant with design rules, future maintainers may not be as robust.</a:t>
            </a:r>
          </a:p>
          <a:p>
            <a:endParaRPr lang="en-US" sz="1200" i="0" kern="1200" dirty="0" smtClean="0">
              <a:solidFill>
                <a:schemeClr val="tx1"/>
              </a:solidFill>
              <a:effectLst/>
              <a:latin typeface="Arial" charset="0"/>
              <a:ea typeface="ヒラギノ角ゴ Pro W3" pitchFamily="-111" charset="-128"/>
            </a:endParaRPr>
          </a:p>
          <a:p>
            <a:r>
              <a:rPr lang="en-US" dirty="0" smtClean="0"/>
              <a:t>A second, and equally important, line of defense is proper string handling. String handling is a common event in programs, and string-handling functions are the source of a large number of known buffer-overflow vulnerabilities. Using strncpy() in place of strcpy() is a possible method of improving security because strncpy() requires an input length for the number of characters to be copied. This simple function call replacement can ultimately fail, however, because Unicode and other encoding methods can make character counts meaningless. To resolve this issue requires new library calls, and much closer attention to how input strings, and subsequently output strings, can be abused. Proper use of functions to achieve program objectives is essential to prevent unintended effects such as buffer</a:t>
            </a:r>
            <a:r>
              <a:rPr lang="en-US" baseline="0" dirty="0" smtClean="0"/>
              <a:t> </a:t>
            </a:r>
            <a:r>
              <a:rPr lang="en-US" dirty="0" smtClean="0"/>
              <a:t>overflows. Use of the gets() function can probably never be totally safe since it reads from the stdin stream until a linefeed or carriage return. In most cases, there is no way to predetermine whether the input is going to overflow the buffer. A better solution is to use a C++ stream object or the fgets() function. The function fgets() requires an input buffer length, and hence avoids the overflow. Simply replace</a:t>
            </a:r>
          </a:p>
          <a:p>
            <a:pPr>
              <a:defRPr/>
            </a:pPr>
            <a:r>
              <a:rPr lang="en-US" dirty="0" smtClean="0"/>
              <a:t>{</a:t>
            </a:r>
            <a:br>
              <a:rPr lang="en-US" dirty="0" smtClean="0"/>
            </a:br>
            <a:r>
              <a:rPr lang="en-US" dirty="0" smtClean="0"/>
              <a:t>    char buf[512];</a:t>
            </a:r>
            <a:br>
              <a:rPr lang="en-US" dirty="0" smtClean="0"/>
            </a:br>
            <a:r>
              <a:rPr lang="en-US" dirty="0" smtClean="0"/>
              <a:t>    gets( buf );  </a:t>
            </a:r>
            <a:r>
              <a:rPr lang="en-US" dirty="0" smtClean="0">
                <a:sym typeface="Wingdings"/>
              </a:rPr>
              <a:t></a:t>
            </a:r>
            <a:r>
              <a:rPr lang="en-US" dirty="0" smtClean="0"/>
              <a:t> if buf is &gt; 512 bytes, overflow will occur</a:t>
            </a:r>
            <a:br>
              <a:rPr lang="en-US" dirty="0" smtClean="0"/>
            </a:br>
            <a:r>
              <a:rPr lang="en-US" dirty="0" smtClean="0"/>
              <a:t>    /* ... The rest of your code ... */</a:t>
            </a:r>
            <a:br>
              <a:rPr lang="en-US" dirty="0" smtClean="0"/>
            </a:br>
            <a:r>
              <a:rPr lang="en-US" dirty="0" smtClean="0"/>
              <a:t>}</a:t>
            </a:r>
          </a:p>
          <a:p>
            <a:pPr>
              <a:defRPr/>
            </a:pPr>
            <a:r>
              <a:rPr lang="en-US" dirty="0" smtClean="0"/>
              <a:t>with</a:t>
            </a:r>
          </a:p>
          <a:p>
            <a:pPr>
              <a:defRPr/>
            </a:pPr>
            <a:r>
              <a:rPr lang="en-US" dirty="0" smtClean="0"/>
              <a:t>{</a:t>
            </a:r>
            <a:br>
              <a:rPr lang="en-US" dirty="0" smtClean="0"/>
            </a:br>
            <a:r>
              <a:rPr lang="en-US" dirty="0" smtClean="0"/>
              <a:t>    char buf[512];</a:t>
            </a:r>
            <a:br>
              <a:rPr lang="en-US" dirty="0" smtClean="0"/>
            </a:br>
            <a:r>
              <a:rPr lang="en-US" dirty="0" smtClean="0"/>
              <a:t>    fgets( buf, sizeof(buf), stdin );</a:t>
            </a:r>
            <a:br>
              <a:rPr lang="en-US" dirty="0" smtClean="0"/>
            </a:br>
            <a:r>
              <a:rPr lang="en-US" dirty="0" smtClean="0"/>
              <a:t>    /*  ... the rest of your code ... */</a:t>
            </a:r>
            <a:br>
              <a:rPr lang="en-US" dirty="0" smtClean="0"/>
            </a:br>
            <a:r>
              <a:rPr lang="en-US" dirty="0" smtClean="0"/>
              <a:t>}</a:t>
            </a:r>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150</a:t>
            </a:fld>
            <a:endParaRPr lang="en-US" altLang="en-US" dirty="0"/>
          </a:p>
        </p:txBody>
      </p:sp>
    </p:spTree>
    <p:extLst>
      <p:ext uri="{BB962C8B-B14F-4D97-AF65-F5344CB8AC3E}">
        <p14:creationId xmlns:p14="http://schemas.microsoft.com/office/powerpoint/2010/main" val="3142080628"/>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Output validation is just as important in many cases as input validation. If querying a database for a username and password match, the expected forms of the output of the match function should be either one match or none. If using record count to indicate the level of match, which is a common practice, then a value other than 0 or 1 would be an error. Defensive coding using output validation would not act on values &gt;1, as these are clearly an error and should be treated as a failure.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151</a:t>
            </a:fld>
            <a:endParaRPr lang="en-US" altLang="en-US" dirty="0"/>
          </a:p>
        </p:txBody>
      </p:sp>
    </p:spTree>
    <p:extLst>
      <p:ext uri="{BB962C8B-B14F-4D97-AF65-F5344CB8AC3E}">
        <p14:creationId xmlns:p14="http://schemas.microsoft.com/office/powerpoint/2010/main" val="260042160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tester can use a fuzzing framework to automate numerous input sequences. In examining whether a function can fall prey to a buffer overflow, a tester can run numerous inputs, testing lengths and ultimate payload-delivery</a:t>
            </a:r>
            <a:r>
              <a:rPr lang="en-US" baseline="0" dirty="0" smtClean="0"/>
              <a:t> </a:t>
            </a:r>
            <a:r>
              <a:rPr lang="en-US" dirty="0" smtClean="0"/>
              <a:t>options. If a particular input string results in a crash that can be exploited, the tester would then examine this input in detail. Fuzzing is still relatively new to the development scene but is rapidly maturing and will soon be on nearly equal footing with other automated code-checking tools.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152</a:t>
            </a:fld>
            <a:endParaRPr lang="en-US" altLang="en-US" dirty="0"/>
          </a:p>
        </p:txBody>
      </p:sp>
    </p:spTree>
    <p:extLst>
      <p:ext uri="{BB962C8B-B14F-4D97-AF65-F5344CB8AC3E}">
        <p14:creationId xmlns:p14="http://schemas.microsoft.com/office/powerpoint/2010/main" val="43241209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Microsoft uses four levels:</a:t>
            </a:r>
          </a:p>
          <a:p>
            <a:r>
              <a:rPr lang="en-US" b="1" dirty="0" smtClean="0"/>
              <a:t>Critical</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security vulnerability having the highest potential for damage</a:t>
            </a:r>
          </a:p>
          <a:p>
            <a:r>
              <a:rPr lang="en-US" b="1" dirty="0" smtClean="0"/>
              <a:t>Important</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security vulnerability having significant potential for damage, but less than Critical</a:t>
            </a:r>
          </a:p>
          <a:p>
            <a:r>
              <a:rPr lang="en-US" b="1" dirty="0" smtClean="0"/>
              <a:t>Moderate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security vulnerability having moderate potential for damage, but less than Important</a:t>
            </a:r>
          </a:p>
          <a:p>
            <a:r>
              <a:rPr lang="en-US" b="1" dirty="0" smtClean="0"/>
              <a:t>Low</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dirty="0" smtClean="0"/>
              <a:t>A security vulnerability having low potential for damage</a:t>
            </a:r>
          </a:p>
          <a:p>
            <a:endParaRPr lang="en-US" dirty="0" smtClean="0"/>
          </a:p>
          <a:p>
            <a:r>
              <a:rPr lang="en-US" dirty="0" smtClean="0"/>
              <a:t>Examples of Critical vulnerabilities include those that without warning to the user can result in remote exploit involving elevation of privilege. Critical is really reserved for the most important risks. As an example of the distinction between Critical and Important, a vulnerability that would lead to a machine failure requiring reinstallation of software would only score Important. The key difference is that the user would know of this penetration and risk, whereas for a Critical vulnerability, the user may never know that it occurred.</a:t>
            </a:r>
          </a:p>
          <a:p>
            <a:endParaRPr lang="en-US" dirty="0" smtClean="0"/>
          </a:p>
          <a:p>
            <a:r>
              <a:rPr lang="en-US" dirty="0" smtClean="0"/>
              <a:t>The tracking of errors serves several purposes. First, from a management perspective, what is measured is managed, both by management and by those involved. Over time, fewer errors will occur if the workforce knows they are being tracked, taken seriously, and represent an issue with the product. Second, since not all errors are immediately correctable, this enables future correction when a module is rewritten. Zero defects in code is like zero defects in quality: not an achievable objective. But this does not mean that constant improvement of the process cannot dramatically reduce the error rates. Evidence from firms involved in SAFECode support this, as they are reaping the benefits of lower error rates and reduced development costs from lower levels of corrective work.</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153</a:t>
            </a:fld>
            <a:endParaRPr lang="en-US" altLang="en-US" dirty="0"/>
          </a:p>
        </p:txBody>
      </p:sp>
    </p:spTree>
    <p:extLst>
      <p:ext uri="{BB962C8B-B14F-4D97-AF65-F5344CB8AC3E}">
        <p14:creationId xmlns:p14="http://schemas.microsoft.com/office/powerpoint/2010/main" val="2456138543"/>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Attacks against a system can occur at the network level, at the operating system level, at the application level, or at the user level (social engineering). Early attack patterns were against the network, but most of today’s attacks are aimed at the applications, primarily because that is where the objective of most attacks resides—in the infamous words of bank robber Willie Sutton, “because that’s where the money is.” In fact, many of today’s attacks on systems use combinations of vulnerabilities in networks, operating systems, and applications, all means to an end to obtain the desired objective of an attack, which is usually some form of data.</a:t>
            </a:r>
          </a:p>
          <a:p>
            <a:endParaRPr lang="en-US" dirty="0" smtClean="0"/>
          </a:p>
          <a:p>
            <a:r>
              <a:rPr lang="en-US" dirty="0" smtClean="0"/>
              <a:t>Application-level attacks take advantage of several facts associated with computer applications. First, most applications are large programs written by groups of programmers, and by their nature have errors in design and coding that create vulnerabilities. For a list of typical vulnerabilities, see the Common Vulnerabilities and Exposures (CVE) list maintained by MITRE (http://cve.mitre.org). Second, even when vulnerabilities are discovered and patched by software vendors, end users are slow to apply patches, as evidenced by the SQL Slammer incident in January 2003. The vulnerability exploited was a buffer overflow, and the vendor supplied a patch six months prior to the outbreak, yet the worm still spread quickly due to the multitude of unpatched systems.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154</a:t>
            </a:fld>
            <a:endParaRPr lang="en-US" altLang="en-US" dirty="0"/>
          </a:p>
        </p:txBody>
      </p:sp>
    </p:spTree>
    <p:extLst>
      <p:ext uri="{BB962C8B-B14F-4D97-AF65-F5344CB8AC3E}">
        <p14:creationId xmlns:p14="http://schemas.microsoft.com/office/powerpoint/2010/main" val="3448222714"/>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Cross-site scripting (XSS) is one of the most common web attack methodologies.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 cross-site scripting attack is a code injection attack in which an attacker sends code in response to an input request. This code is then rendered by the web server, resulting in the execution of the code by the web server. Cross-site scripting attacks take advantage of a few common elements in web-based systems. First is the common failure to perform complete input validation. XSS sends script in response to an input request, even when script is not the expected or authorized input type. Second is the nature of web-based systems to dynamically self-create output. Web-based systems are frequently collections of images, text, scripts, and more, which are presented by a web server to a browser that interprets and renders. XSS attacks can exploit the dynamically self-created output by executing a script in the client browser that receives the altered output.</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155</a:t>
            </a:fld>
            <a:endParaRPr lang="en-US" altLang="en-US" dirty="0"/>
          </a:p>
        </p:txBody>
      </p:sp>
    </p:spTree>
    <p:extLst>
      <p:ext uri="{BB962C8B-B14F-4D97-AF65-F5344CB8AC3E}">
        <p14:creationId xmlns:p14="http://schemas.microsoft.com/office/powerpoint/2010/main" val="190720537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The cause of the vulnerability is weak user input validation. If input is not validated properly, an attacker can include a script in their input and have it rendered as part of the web process. There are several different types of XSS attacks, which are distinguished by the effect of the script:</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Nonpersistent XSS attack The injected script is not persisted or stored, but rather is immediately executed and passed back via the web server.</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Persistent XSS attack The script is permanently stored on the web server or some back-end storage. This allows the script to be used against others who log into the system.</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DOM-based XSS attack The script is executed in the browser via the Document Object Model (DOM) process as opposed to the web server.</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Cross-site scripting attacks can result in a wide range of consequences, and in some cases, the list can be anything that a clever scripter can devise. Common uses that have been seen in the wild include the following:</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Theft of authentication information from a web application</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Session hijacking</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Deploying hostile content</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Changing user settings, including future users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Impersonating a user</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Phishing or stealing sensitive information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156</a:t>
            </a:fld>
            <a:endParaRPr lang="en-US" altLang="en-US" dirty="0"/>
          </a:p>
        </p:txBody>
      </p:sp>
    </p:spTree>
    <p:extLst>
      <p:ext uri="{BB962C8B-B14F-4D97-AF65-F5344CB8AC3E}">
        <p14:creationId xmlns:p14="http://schemas.microsoft.com/office/powerpoint/2010/main" val="219858560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Controls to defend against XSS attacks include the use of anti-XSS libraries to strip scripts from the input sequences. Various other ways to mitigate XSS attacks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include limiting types of uploads and screening the size of uploads, whitelisting inputs, and so on, but attempting to remove scripts from inputs can be a tricky task. Well-designed anti-XSS input library functions have proven to be the best defense. Cross-site scripting vulnerabilities are easily tested for and should be a part of the test plan for every application. Testing a variety of encoded and unencoded inputs for scripting vulnerability is an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essential test element.</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157</a:t>
            </a:fld>
            <a:endParaRPr lang="en-US" altLang="en-US" dirty="0"/>
          </a:p>
        </p:txBody>
      </p:sp>
    </p:spTree>
    <p:extLst>
      <p:ext uri="{BB962C8B-B14F-4D97-AF65-F5344CB8AC3E}">
        <p14:creationId xmlns:p14="http://schemas.microsoft.com/office/powerpoint/2010/main" val="2385516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the e-mail protocol permits users to attach files to e-mail messages (see Figure 16.4), viruses can travel by e-mail from one local network to another, anywhere on the Internet.</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a:t>
            </a:fld>
            <a:endParaRPr lang="en-US" altLang="en-US" dirty="0"/>
          </a:p>
        </p:txBody>
      </p:sp>
    </p:spTree>
    <p:extLst>
      <p:ext uri="{BB962C8B-B14F-4D97-AF65-F5344CB8AC3E}">
        <p14:creationId xmlns:p14="http://schemas.microsoft.com/office/powerpoint/2010/main" val="17671380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647B087-D5AD-4A23-A903-B36314D1F4AC}" type="slidenum">
              <a:rPr lang="en-US" altLang="en-US" smtClean="0"/>
              <a:pPr eaLnBrk="1" hangingPunct="1"/>
              <a:t>158</a:t>
            </a:fld>
            <a:endParaRPr lang="en-US" altLang="en-US" dirty="0" smtClean="0"/>
          </a:p>
        </p:txBody>
      </p:sp>
    </p:spTree>
    <p:extLst>
      <p:ext uri="{BB962C8B-B14F-4D97-AF65-F5344CB8AC3E}">
        <p14:creationId xmlns:p14="http://schemas.microsoft.com/office/powerpoint/2010/main" val="3435204173"/>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t>But rather than validating toward just length, you need to validate inputs for content. Imagine a web page that asks for user input, and then uses that input in the building of a subsequent page. Now imagine that the user puts the text for a JavaScript function in the middle of their input sequence, along with a call to the script. Now, the generated web page has an added JavaScript function that </a:t>
            </a:r>
            <a:r>
              <a:rPr lang="en-US" sz="1200" i="0" kern="1200" dirty="0" smtClean="0">
                <a:solidFill>
                  <a:schemeClr val="tx1"/>
                </a:solidFill>
                <a:effectLst/>
                <a:latin typeface="Arial" charset="0"/>
                <a:ea typeface="ヒラギノ角ゴ Pro W3" pitchFamily="-111" charset="-128"/>
                <a:cs typeface="ヒラギノ角ゴ Pro W3" pitchFamily="-111" charset="-128"/>
              </a:rPr>
              <a:t>is called when displayed. Passing the user input through an </a:t>
            </a:r>
            <a:r>
              <a:rPr lang="en-US" sz="1200" b="1" i="0" kern="1200" dirty="0" smtClean="0">
                <a:solidFill>
                  <a:schemeClr val="tx1"/>
                </a:solidFill>
                <a:effectLst/>
                <a:latin typeface="Arial" charset="0"/>
                <a:ea typeface="ヒラギノ角ゴ Pro W3" pitchFamily="-111" charset="-128"/>
                <a:cs typeface="ヒラギノ角ゴ Pro W3" pitchFamily="-111" charset="-128"/>
              </a:rPr>
              <a:t>HTMLencode</a:t>
            </a: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function before use can prevent such attacks.</a:t>
            </a:r>
          </a:p>
          <a:p>
            <a:pPr>
              <a:defRPr/>
            </a:pPr>
            <a:endParaRPr lang="en-US" sz="1200" i="0" kern="1200" dirty="0" smtClean="0">
              <a:solidFill>
                <a:schemeClr val="tx1"/>
              </a:solidFill>
              <a:effectLst/>
              <a:latin typeface="Arial" charset="0"/>
              <a:ea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Again, good programming practice goes a long way toward preventing these types of vulnerabilities. This places the burden not just on the programmers, but also on the process of training programmers, the software engineering process that reviews code, and the testing process to catch programming errors. This is much more than a single-person responsibility; everyone involved in the software development process needs to be aware of the types and causes of these errors, and safeguards need to be in place to prevent their propagation.</a:t>
            </a:r>
            <a:endParaRPr lang="en-US" dirty="0" smtClean="0"/>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647B087-D5AD-4A23-A903-B36314D1F4AC}" type="slidenum">
              <a:rPr lang="en-US" altLang="en-US" smtClean="0"/>
              <a:pPr eaLnBrk="1" hangingPunct="1"/>
              <a:t>159</a:t>
            </a:fld>
            <a:endParaRPr lang="en-US" altLang="en-US" dirty="0" smtClean="0"/>
          </a:p>
        </p:txBody>
      </p:sp>
    </p:spTree>
    <p:extLst>
      <p:ext uri="{BB962C8B-B14F-4D97-AF65-F5344CB8AC3E}">
        <p14:creationId xmlns:p14="http://schemas.microsoft.com/office/powerpoint/2010/main" val="2836974721"/>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160</a:t>
            </a:fld>
            <a:endParaRPr lang="en-US" altLang="en-US" dirty="0"/>
          </a:p>
        </p:txBody>
      </p:sp>
    </p:spTree>
    <p:extLst>
      <p:ext uri="{BB962C8B-B14F-4D97-AF65-F5344CB8AC3E}">
        <p14:creationId xmlns:p14="http://schemas.microsoft.com/office/powerpoint/2010/main" val="871962989"/>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LDAP-based systems are also subject to injection attacks. When an application constructs an LDAP request based on user input, a failure to validate the input can lead to bad LDAP requests. Just as the SQL injection can be used to execute arbitrary commands in a database, the LDAP injection can do the same in a directory system. Something as simple as a wildcard character (*) in a search box can return results that would normally be beyond the scope of a query. Proper input validation is important before passing the request to an LDAP engine.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161</a:t>
            </a:fld>
            <a:endParaRPr lang="en-US" altLang="en-US" dirty="0"/>
          </a:p>
        </p:txBody>
      </p:sp>
    </p:spTree>
    <p:extLst>
      <p:ext uri="{BB962C8B-B14F-4D97-AF65-F5344CB8AC3E}">
        <p14:creationId xmlns:p14="http://schemas.microsoft.com/office/powerpoint/2010/main" val="257485739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directory traversal attack is when an attacker uses special inputs to circumvent the directory tree structure of the file system. Adding encoded symbols for “../..” in an unvalidated input box can result in the parser resolving the encoding to the traversal code, bypassing many detection elements, and passing the input to the file system and resulting in the program executing commands in a different location than designed. When combined with a command injection, the input can result in execution of code in an unauthorized manner. Classified as input validation errors, these can be difficult to detect without doing code walkthroughs and specifically looking for them. This illustrates the usefulness of the Top 25 Most Dangerous Software Errors checklist during code reviews, as it would alert developers to this issue during development.</a:t>
            </a:r>
          </a:p>
          <a:p>
            <a:endParaRPr lang="en-US" dirty="0" smtClean="0"/>
          </a:p>
          <a:p>
            <a:r>
              <a:rPr lang="en-US" dirty="0" smtClean="0"/>
              <a:t>Directory traversals can be masked by using encoding of input streams. If the security check is done before the string is decoded by the system parser, then recognition of the attack form may be impaired. There are many ways to represent a particular input form, the simplest of which is the canonical form (introduced earlier in the “A Rose Is a Rose Is a r%6fse” Tech Tip). Parsers are used to render the canonical form for the OS, but these embedded parsers may act after input validation, making it more difficult to detect certain attacks from just matching a string.</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163</a:t>
            </a:fld>
            <a:endParaRPr lang="en-US" altLang="en-US" dirty="0"/>
          </a:p>
        </p:txBody>
      </p:sp>
    </p:spTree>
    <p:extLst>
      <p:ext uri="{BB962C8B-B14F-4D97-AF65-F5344CB8AC3E}">
        <p14:creationId xmlns:p14="http://schemas.microsoft.com/office/powerpoint/2010/main" val="3847137419"/>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there’s one item that could be labeled as the “Most Wanted” in coding security, it would be the </a:t>
            </a:r>
            <a:r>
              <a:rPr lang="en-US" b="1" dirty="0" smtClean="0"/>
              <a:t>buffer overflow</a:t>
            </a:r>
            <a:r>
              <a:rPr lang="en-US" dirty="0" smtClean="0"/>
              <a:t>. The CERT/CC at Carnegie Mellon University estimates that nearly half of all exploits of computer programs stem historically from some form of buffer overflow. Finding a vaccine to buffer overflows would stamp out half of these security-related incidents, by type, and probably 90 percent by volume. The Morris finger worm in 1988 was an exploit of an overflow, as were more recent big-name events such as Code Red and Slammer. The generic classification of buffer overflows includes many variants, such as static buffer overruns, indexing errors, format string bugs, Unicode and ANSI buffer size mismatches, and heap overruns.</a:t>
            </a:r>
          </a:p>
          <a:p>
            <a:endParaRPr lang="en-US" dirty="0" smtClean="0"/>
          </a:p>
          <a:p>
            <a:r>
              <a:rPr lang="en-US" dirty="0" smtClean="0"/>
              <a:t>The concept behind these vulnerabilities is relatively simple. The input buffer that is used to hold program input is overwritten with data that is larger than the buffer can hold. The root cause of this vulnerability is a </a:t>
            </a:r>
            <a:r>
              <a:rPr lang="en-US" sz="1200" i="0" kern="1200" dirty="0" smtClean="0">
                <a:solidFill>
                  <a:schemeClr val="tx1"/>
                </a:solidFill>
                <a:effectLst/>
                <a:latin typeface="Arial" charset="0"/>
                <a:ea typeface="ヒラギノ角ゴ Pro W3" pitchFamily="-111" charset="-128"/>
                <a:cs typeface="ヒラギノ角ゴ Pro W3" pitchFamily="-111" charset="-128"/>
              </a:rPr>
              <a:t>mixture of two things: poor programming practice and programming language weaknesses. For example, what</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would happen if a program that asks for a 7- to 10-character phone number instead receives a string of 150 characters? Many programs will provide some error checking to ensure that this will not cause a problem. Some programs, however, cannot handle this error, and the extra characters continue to fill memory, overwriting other portions of the program. This can result in a number of problems, including causing the program to abort or the system to crash. Under certain circumstances, the program can execute a command supplied by the attacker. Buffer overflows typically inherit the level of privilege enjoyed by the program being exploited. This is why programs that use root-level access are so dangerous when exploited with a buffer overflow, as the code that will execute does so at root-level access.</a:t>
            </a:r>
          </a:p>
          <a:p>
            <a:endParaRPr lang="en-US" sz="1200" i="0" kern="1200" dirty="0" smtClean="0">
              <a:solidFill>
                <a:schemeClr val="tx1"/>
              </a:solidFill>
              <a:effectLst/>
              <a:latin typeface="Arial" charset="0"/>
              <a:ea typeface="ヒラギノ角ゴ Pro W3" pitchFamily="-111" charset="-128"/>
            </a:endParaRPr>
          </a:p>
          <a:p>
            <a:r>
              <a:rPr lang="en-US" dirty="0" smtClean="0"/>
              <a:t>Programming languages such as C were designed for space and performance constraints. Many functions in C, like gets(), are unsafe in that they will permit unsafe operations, such as unbounded string manipulation into fixed buffer locations. The C language also permits direct memory access via pointers, a functionality that provides a lot of programming power but carries with it the burden of proper safeguards being provided by the programmer.</a:t>
            </a:r>
          </a:p>
          <a:p>
            <a:endParaRPr lang="en-US" dirty="0" smtClean="0"/>
          </a:p>
          <a:p>
            <a:r>
              <a:rPr lang="en-US" dirty="0" smtClean="0"/>
              <a:t>Buffer overflows are input validation attacks, designed to take advantage of input routines that do not validate the length of inputs. Surprisingly simple to resolve, all that is required is the validation of all input lengths prior to writing to memory. This can be done in a variety of manners, including the use of safe library functions for inputs. This is one of the vulnerabilities that has been shown to be solvable, and in fact the prevalence is declining substantially among major security-conscious software firms.</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164</a:t>
            </a:fld>
            <a:endParaRPr lang="en-US" altLang="en-US" dirty="0"/>
          </a:p>
        </p:txBody>
      </p:sp>
    </p:spTree>
    <p:extLst>
      <p:ext uri="{BB962C8B-B14F-4D97-AF65-F5344CB8AC3E}">
        <p14:creationId xmlns:p14="http://schemas.microsoft.com/office/powerpoint/2010/main" val="2296942150"/>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 </a:t>
            </a:r>
            <a:r>
              <a:rPr lang="en-US" i="1" dirty="0" smtClean="0"/>
              <a:t>integer</a:t>
            </a:r>
            <a:r>
              <a:rPr lang="en-US" dirty="0" smtClean="0"/>
              <a:t> </a:t>
            </a:r>
            <a:r>
              <a:rPr lang="en-US" i="1" dirty="0" smtClean="0"/>
              <a:t>overflow</a:t>
            </a:r>
            <a:r>
              <a:rPr lang="en-US" dirty="0" smtClean="0"/>
              <a:t> is a programming error condition that occurs when a program attempts to store a numeric value, an integer, in a variable that is too small to hold it. The results vary by language and numeric type. In some cases, the value saturates the variable, assuming the maximum value for the defined type and no more. In other cases, especially with signed integers, it can roll over into a negative value, as the most significant bit is usually reserved for the sign of the number. This can create significant logic errors in a program.</a:t>
            </a:r>
          </a:p>
          <a:p>
            <a:endParaRPr lang="en-US" dirty="0" smtClean="0"/>
          </a:p>
          <a:p>
            <a:r>
              <a:rPr lang="en-US" dirty="0" smtClean="0"/>
              <a:t>Integer overflows are easily tested for, and static code analyzers can point out where they are likely to occur. Given this, there are not any good excuses for having these errors end up in production code.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165</a:t>
            </a:fld>
            <a:endParaRPr lang="en-US" altLang="en-US" dirty="0"/>
          </a:p>
        </p:txBody>
      </p:sp>
    </p:spTree>
    <p:extLst>
      <p:ext uri="{BB962C8B-B14F-4D97-AF65-F5344CB8AC3E}">
        <p14:creationId xmlns:p14="http://schemas.microsoft.com/office/powerpoint/2010/main" val="4206617296"/>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Cross-site request forgery (XSRF) attacks utilize unintended behaviors that are proper in defined use but are performed under circumstances outside the authorized use. This is an example of a “confused deputy” problem, a class of problems where one entity mistakenly performs an action on behalf of another. An XSRF attack relies upon several conditions to be effective. It is performed against sites that have an authenticated user and exploits</a:t>
            </a:r>
            <a:r>
              <a:rPr lang="en-US" baseline="0" dirty="0" smtClean="0"/>
              <a:t> </a:t>
            </a:r>
            <a:r>
              <a:rPr lang="en-US" dirty="0" smtClean="0"/>
              <a:t>the site’s trust in a previous authentication event.</a:t>
            </a:r>
          </a:p>
          <a:p>
            <a:endParaRPr lang="en-US" dirty="0" smtClean="0"/>
          </a:p>
          <a:p>
            <a:r>
              <a:rPr lang="en-US" dirty="0" smtClean="0"/>
              <a:t>Then, by tricking a user’s browser to send an HTTP request to the target site, the trust is exploited. Assume your bank allows you to log in and perform financial transactions, but does not validate the authentication for each subsequent transaction. If a user is logged in and has not closed their browser, then an action in another browser tab could send a hidden request to the bank, resulting in a transaction that appears to be authorized but in fact was not done by the user.</a:t>
            </a:r>
          </a:p>
          <a:p>
            <a:endParaRPr lang="en-US" dirty="0" smtClean="0"/>
          </a:p>
          <a:p>
            <a:r>
              <a:rPr lang="en-US" dirty="0" smtClean="0"/>
              <a:t>There are many different mitigation techniques that can be employed, from limiting authentication times, to cookie expiration, to managing some specific elements of a web page like header checking. The strongest method is the use of random XSRF tokens in form submissions. Subsequent requests cannot work, as the token was not set in advance. Testing for XSRF takes a bit more planning than for other injection-type attacks, but this, too, can be accomplished as part of the design process.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166</a:t>
            </a:fld>
            <a:endParaRPr lang="en-US" altLang="en-US" dirty="0"/>
          </a:p>
        </p:txBody>
      </p:sp>
    </p:spTree>
    <p:extLst>
      <p:ext uri="{BB962C8B-B14F-4D97-AF65-F5344CB8AC3E}">
        <p14:creationId xmlns:p14="http://schemas.microsoft.com/office/powerpoint/2010/main" val="3864579656"/>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Zero-day</a:t>
            </a:r>
            <a:r>
              <a:rPr lang="en-US" dirty="0" smtClean="0"/>
              <a:t> is a term used to define vulnerabilities that are newly discovered and not yet addressed by a patch. Most vulnerabilities exist in an unknown state until discovered by a researcher or the developer. If a researcher or developer discovers a vulnerability but does not share the information, then this vulnerability can be exploited without a vendor’s ability to fix it, because for all practical knowledge the issue is unknown, except to the person who found it. From the time of discovery until a fix or patch is made available, the vulnerability goes by the name zero-day, indicating that it has not been addressed yet. The most frightening thing about zero-days is the unknown factor—their capability and effect on risk are unknown.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167</a:t>
            </a:fld>
            <a:endParaRPr lang="en-US" altLang="en-US" dirty="0"/>
          </a:p>
        </p:txBody>
      </p:sp>
    </p:spTree>
    <p:extLst>
      <p:ext uri="{BB962C8B-B14F-4D97-AF65-F5344CB8AC3E}">
        <p14:creationId xmlns:p14="http://schemas.microsoft.com/office/powerpoint/2010/main" val="331865849"/>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170</a:t>
            </a:fld>
            <a:endParaRPr lang="en-US" altLang="en-US" dirty="0"/>
          </a:p>
        </p:txBody>
      </p:sp>
    </p:spTree>
    <p:extLst>
      <p:ext uri="{BB962C8B-B14F-4D97-AF65-F5344CB8AC3E}">
        <p14:creationId xmlns:p14="http://schemas.microsoft.com/office/powerpoint/2010/main" val="17137475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ea typeface="ＭＳ Ｐゴシック" pitchFamily="-105"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455D56-9B83-4075-805D-37B5586362DA}" type="slidenum">
              <a:rPr lang="en-US" altLang="en-US" smtClean="0"/>
              <a:pPr eaLnBrk="1" hangingPunct="1"/>
              <a:t>19</a:t>
            </a:fld>
            <a:endParaRPr lang="en-US" altLang="en-US" smtClean="0"/>
          </a:p>
        </p:txBody>
      </p:sp>
    </p:spTree>
    <p:extLst>
      <p:ext uri="{BB962C8B-B14F-4D97-AF65-F5344CB8AC3E}">
        <p14:creationId xmlns:p14="http://schemas.microsoft.com/office/powerpoint/2010/main" val="324080582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risks involved in taking user input and using it to create a command to be executed on a system is arbitrary or remote code execution. This attack involves an attacker preparing an input statement that changes the form or function of a prepared statement. A form of command injection, this attack can allow a user to insert arbitrary code and then remotely execute it on a system. This is a form of input validation failure, as users should not have the ability to change the way a program interacts with the host OS outside of a set of defined and approved methods.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171</a:t>
            </a:fld>
            <a:endParaRPr lang="en-US" altLang="en-US" dirty="0"/>
          </a:p>
        </p:txBody>
      </p:sp>
    </p:spTree>
    <p:extLst>
      <p:ext uri="{BB962C8B-B14F-4D97-AF65-F5344CB8AC3E}">
        <p14:creationId xmlns:p14="http://schemas.microsoft.com/office/powerpoint/2010/main" val="2450272196"/>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MITRE Corporation has done extensive research into software vulnerabilities. To enable collaboration between the many different parties involved in software development and maintenance, MITRE has developed a taxonomy of vulnerabilities, the Common Vulnerabilities and Exposures (CVE). This is just one of the many related enumerations that MITRE has developed, in an effort to make machine-readable data exchanges to facilitate system management across large enterprises. The CVE led to efforts such as the development of the Open Vulnerability and Assessment Language (OVAL). OVAL comprises two main elements: an XML-based machine-readable language for describing vulnerabilities, and a repository; see http://oval.mitre.org.</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In addition to the CVE and OVAL efforts, MITRE has developed a wide range of enumerations and standards designed to ease the automation of security management at the lowest levels across an enterprise. Additional efforts include the following:</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Attack Pattern Enumeration and Classification (CAPEC)</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Extensible Configuration Checklist Description Format (XCCDF)</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Security Content Automation Protocol (SCAP)</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Configuration Enumeration (CCE)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Platform Enumeration (CPE)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Weakness Enumeration (CWE)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Event Expression (CEE)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Common Result Format (CRF)</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a:t>
            </a:r>
            <a:r>
              <a:rPr lang="en-US" sz="1200" i="1" kern="1200" dirty="0" smtClean="0">
                <a:solidFill>
                  <a:schemeClr val="tx1"/>
                </a:solidFill>
                <a:effectLst/>
                <a:latin typeface="Arial" charset="0"/>
                <a:ea typeface="ヒラギノ角ゴ Pro W3" pitchFamily="-111" charset="-128"/>
                <a:cs typeface="ヒラギノ角ゴ Pro W3" pitchFamily="-111" charset="-128"/>
              </a:rPr>
              <a:t>Common Weakness Enumeration (CWE) </a:t>
            </a:r>
            <a:r>
              <a:rPr lang="en-US" sz="1200" i="0" kern="1200" dirty="0" smtClean="0">
                <a:solidFill>
                  <a:schemeClr val="tx1"/>
                </a:solidFill>
                <a:effectLst/>
                <a:latin typeface="Arial" charset="0"/>
                <a:ea typeface="ヒラギノ角ゴ Pro W3" pitchFamily="-111" charset="-128"/>
                <a:cs typeface="ヒラギノ角ゴ Pro W3" pitchFamily="-111" charset="-128"/>
              </a:rPr>
              <a:t>is important for secure development in that it enumerates common patterns of development that lead to weakness and potential vulnerabilities. Additional information can be obtained from the MITRE Making Security Measurable web site, http://measurablesecurity.mitre.org.</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172</a:t>
            </a:fld>
            <a:endParaRPr lang="en-US" altLang="en-US" dirty="0"/>
          </a:p>
        </p:txBody>
      </p:sp>
    </p:spTree>
    <p:extLst>
      <p:ext uri="{BB962C8B-B14F-4D97-AF65-F5344CB8AC3E}">
        <p14:creationId xmlns:p14="http://schemas.microsoft.com/office/powerpoint/2010/main" val="285018355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Application hardening works in the same fashion as system hardening (discussed in Chapter 14). The first step is the removal of unnecessary components or</a:t>
            </a:r>
            <a:r>
              <a:rPr lang="en-US" baseline="0" dirty="0" smtClean="0"/>
              <a:t> </a:t>
            </a:r>
            <a:r>
              <a:rPr lang="en-US" dirty="0" smtClean="0"/>
              <a:t>options. The second step is the proper configuration of the system as it is implemented. Every update or patch can lead to changes to these conditions, and they should be confirmed after every update. </a:t>
            </a:r>
          </a:p>
          <a:p>
            <a:endParaRPr lang="en-US" dirty="0" smtClean="0"/>
          </a:p>
          <a:p>
            <a:r>
              <a:rPr lang="en-US" dirty="0" smtClean="0"/>
              <a:t>The primary tools used to ensure a hardened system are a secure application configuration baseline and a patch management process. When properly employed, these tools can lead to the most secure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173</a:t>
            </a:fld>
            <a:endParaRPr lang="en-US" altLang="en-US" dirty="0"/>
          </a:p>
        </p:txBody>
      </p:sp>
    </p:spTree>
    <p:extLst>
      <p:ext uri="{BB962C8B-B14F-4D97-AF65-F5344CB8AC3E}">
        <p14:creationId xmlns:p14="http://schemas.microsoft.com/office/powerpoint/2010/main" val="3739815440"/>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a:t>
            </a:r>
            <a:r>
              <a:rPr lang="en-US" i="1" dirty="0" smtClean="0"/>
              <a:t>baseline</a:t>
            </a:r>
            <a:r>
              <a:rPr lang="en-US" dirty="0" smtClean="0"/>
              <a:t> is the set of proper settings for a computer system. An </a:t>
            </a:r>
            <a:r>
              <a:rPr lang="en-US" i="1" dirty="0" smtClean="0"/>
              <a:t>application configuration baseline </a:t>
            </a:r>
            <a:r>
              <a:rPr lang="en-US" dirty="0" smtClean="0"/>
              <a:t>outlines the proper settings and configurations for an</a:t>
            </a:r>
          </a:p>
          <a:p>
            <a:r>
              <a:rPr lang="en-US" dirty="0" smtClean="0"/>
              <a:t>application or set of applications. These settings include many elements, from application settings to security settings. Protection of the settings is crucial, and the most common mechanisms used to protect them include access control lists and protected directories. The documentation of the desired settings is an important security document, assisting administrators in ensuring that proper configurations are maintained across updates.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174</a:t>
            </a:fld>
            <a:endParaRPr lang="en-US" altLang="en-US" dirty="0"/>
          </a:p>
        </p:txBody>
      </p:sp>
    </p:spTree>
    <p:extLst>
      <p:ext uri="{BB962C8B-B14F-4D97-AF65-F5344CB8AC3E}">
        <p14:creationId xmlns:p14="http://schemas.microsoft.com/office/powerpoint/2010/main" val="193513948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175</a:t>
            </a:fld>
            <a:endParaRPr lang="en-US" altLang="en-US" dirty="0"/>
          </a:p>
        </p:txBody>
      </p:sp>
    </p:spTree>
    <p:extLst>
      <p:ext uri="{BB962C8B-B14F-4D97-AF65-F5344CB8AC3E}">
        <p14:creationId xmlns:p14="http://schemas.microsoft.com/office/powerpoint/2010/main" val="2420900684"/>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Current programming trends include topics such as whether to use SQL databases or NoSQL databases. SQL databases are those that use Structured Query Language to manipulate items that are referenced in a relational manner in the form of tables. NoSQL refers to data stores that employ neither SQL nor relational table structures. Each system has its strengths and weaknesses, and both can be used for a wide range of data storage needs.</a:t>
            </a:r>
          </a:p>
          <a:p>
            <a:endParaRPr lang="en-US" dirty="0" smtClean="0"/>
          </a:p>
          <a:p>
            <a:r>
              <a:rPr lang="en-US" dirty="0" smtClean="0"/>
              <a:t>SQL databases are by far the most common, with implementations by IBM, Microsoft, and Oracle being the major players. NoSQL databases tend to be custom-built using low-level languages and lack many of the standards of existing databases. This has not stopped the growth of NoSQL databases in large-scale, well-resourced environments.</a:t>
            </a:r>
          </a:p>
          <a:p>
            <a:endParaRPr lang="en-US" dirty="0" smtClean="0"/>
          </a:p>
          <a:p>
            <a:r>
              <a:rPr lang="en-US" dirty="0" smtClean="0"/>
              <a:t>The important factor in accessing data in a secure fashion is in the correct employment of programming structures and frameworks to abstract the access process. Methods such as inline SQL generation coupled with input validation errors is a recipe for disaster in the form of SQL injection attacks.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176</a:t>
            </a:fld>
            <a:endParaRPr lang="en-US" altLang="en-US" dirty="0"/>
          </a:p>
        </p:txBody>
      </p:sp>
    </p:spTree>
    <p:extLst>
      <p:ext uri="{BB962C8B-B14F-4D97-AF65-F5344CB8AC3E}">
        <p14:creationId xmlns:p14="http://schemas.microsoft.com/office/powerpoint/2010/main" val="4251171954"/>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a modern client/server environment, data can be checked for compliance with input/output requirements either on the server or on the client. There are advantages to verifying data elements on a client before sending to the server—namely, efficiency. Doing checks on the client saves a round-trip, and its delays, before a user can be alerted to a problem. This can improve usability of software interfaces.</a:t>
            </a:r>
          </a:p>
          <a:p>
            <a:endParaRPr lang="en-US" dirty="0" smtClean="0"/>
          </a:p>
          <a:p>
            <a:r>
              <a:rPr lang="en-US" dirty="0" smtClean="0"/>
              <a:t>The client is not a suitable place to perform any critical value checks or security checks. The reasons for this are twofold. First, the client can change anything after the check. And second, the data can be altered while in transit or at an intermediary proxy. For all checks that are essential, either for business reasons or security, the verification steps should be performed on the server side, where the data is free from unauthorized alterations. Input validation checks can be safely performed only on the server side.</a:t>
            </a:r>
          </a:p>
          <a:p>
            <a:endParaRPr lang="en-US" dirty="0" smtClean="0"/>
          </a:p>
          <a:p>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Exam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All input validation should be performed on the server side of the client–server relationship, where it is free from outside influence and change. </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177</a:t>
            </a:fld>
            <a:endParaRPr lang="en-US" altLang="en-US" dirty="0"/>
          </a:p>
        </p:txBody>
      </p:sp>
    </p:spTree>
    <p:extLst>
      <p:ext uri="{BB962C8B-B14F-4D97-AF65-F5344CB8AC3E}">
        <p14:creationId xmlns:p14="http://schemas.microsoft.com/office/powerpoint/2010/main" val="3066667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e-mail programs, most notably Microsoft Outlook, use a preview pane, which allows users to read e-mails without opening them in the full screen (see Figure 16.5).</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Unfortunately, this preview still activates all the content in the e-mail message, and because Outlook supports Visual Basic scripting, it is vulnerable to e-mail worms. A user doesn’t need to run the program or even open the e-mail to activate the worm—simply previewing the e-mail in the preview pane can launch the malicious content. This form of automatic execution was the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primary reason for the spread of the ILOVEYOU worm.</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a:t>
            </a:fld>
            <a:endParaRPr lang="en-US" altLang="en-US" dirty="0"/>
          </a:p>
        </p:txBody>
      </p:sp>
    </p:spTree>
    <p:extLst>
      <p:ext uri="{BB962C8B-B14F-4D97-AF65-F5344CB8AC3E}">
        <p14:creationId xmlns:p14="http://schemas.microsoft.com/office/powerpoint/2010/main" val="175506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10000"/>
          </a:bodyPr>
          <a:lstStyle/>
          <a:p>
            <a:pPr>
              <a:defRPr/>
            </a:pPr>
            <a:r>
              <a:rPr lang="en-US" dirty="0" smtClean="0">
                <a:ea typeface="ＭＳ Ｐゴシック" pitchFamily="-105" charset="-128"/>
              </a:rPr>
              <a:t>All malware is a security threat, with the several different types having different countermeasures. The antivirus systems that we have used for years have progressed to try and stop all forms of malicious software, but they are not a panacea. Worm prevention also relies on patch management of the operating system and applications. Viruses are user-launched, and since one of the most common transfer methods for viruses is through e-mail, the people using the e-mail system create the front line of defense against viruses. In addition to antivirus scanning of the user’s system, and possibly an e-mail virus filter, users need to be educated about the dangers of viruses.</a:t>
            </a:r>
          </a:p>
          <a:p>
            <a:pPr>
              <a:defRPr/>
            </a:pPr>
            <a:endParaRPr lang="en-US" dirty="0" smtClean="0">
              <a:ea typeface="ＭＳ Ｐゴシック" pitchFamily="-105" charset="-128"/>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ea typeface="ＭＳ Ｐゴシック" pitchFamily="-105" charset="-128"/>
              </a:rPr>
              <a:t>Although the great majority of users are now aware of viruses and the damage they can cause, more education may be needed to instruct them on the specific things that need to be addressed when a virus is received via e-mail. These can vary from organization to organization and from e-mail software to e-mail software; however, some useful examples of good practices involve examining all e-mails for a known source as well as a known destination, especially if the e-mails have attachments. Strange files or unexpected attachments should always be checked with an antivirus program before execution. Users also need to know that some viruses can be executed simply by opening the e-mail or viewing it in the preview pane. Education and proper administration is also useful in configuring the e-mail software to be as virus resistant as possible—turning off scripting support and the preview pane are good examples. Many organizations outline specific user responsibilities for e-mail, similar to network acceptable use policies. Some examples include using e-mail resources responsibly, avoiding the installation of untrusted programs, and using localized antivirus scanning programs, such as AVG.</a:t>
            </a: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455D56-9B83-4075-805D-37B5586362DA}" type="slidenum">
              <a:rPr lang="en-US" altLang="en-US" smtClean="0"/>
              <a:pPr eaLnBrk="1" hangingPunct="1"/>
              <a:t>21</a:t>
            </a:fld>
            <a:endParaRPr lang="en-US" altLang="en-US" smtClean="0"/>
          </a:p>
        </p:txBody>
      </p:sp>
    </p:spTree>
    <p:extLst>
      <p:ext uri="{BB962C8B-B14F-4D97-AF65-F5344CB8AC3E}">
        <p14:creationId xmlns:p14="http://schemas.microsoft.com/office/powerpoint/2010/main" val="2512218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smtClean="0">
              <a:ea typeface="ＭＳ Ｐゴシック" pitchFamily="-105" charset="-128"/>
            </a:endParaRPr>
          </a:p>
        </p:txBody>
      </p:sp>
      <p:sp>
        <p:nvSpPr>
          <p:cNvPr id="358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4455D56-9B83-4075-805D-37B5586362DA}" type="slidenum">
              <a:rPr lang="en-US" altLang="en-US" smtClean="0"/>
              <a:pPr eaLnBrk="1" hangingPunct="1"/>
              <a:t>23</a:t>
            </a:fld>
            <a:endParaRPr lang="en-US" altLang="en-US" smtClean="0"/>
          </a:p>
        </p:txBody>
      </p:sp>
    </p:spTree>
    <p:extLst>
      <p:ext uri="{BB962C8B-B14F-4D97-AF65-F5344CB8AC3E}">
        <p14:creationId xmlns:p14="http://schemas.microsoft.com/office/powerpoint/2010/main" val="1658126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Pretty Good Privacy (PGP)</a:t>
            </a:r>
            <a:r>
              <a:rPr lang="en-US" dirty="0" smtClean="0"/>
              <a:t> – A popular encryption program that has the ability to encrypt and digitally sign e-mail and files.</a:t>
            </a:r>
          </a:p>
          <a:p>
            <a:r>
              <a:rPr lang="en-US" u="sng" dirty="0" smtClean="0"/>
              <a:t>Real-time Blackhole List (RBL)</a:t>
            </a:r>
            <a:r>
              <a:rPr lang="en-US" dirty="0" smtClean="0"/>
              <a:t> – A system that uses DNS information to detect and dump spam e-mails.</a:t>
            </a:r>
          </a:p>
          <a:p>
            <a:r>
              <a:rPr lang="en-US" u="sng" dirty="0" smtClean="0"/>
              <a:t>Secure/Multipurpose Internet Mail Extensions (S/MIME</a:t>
            </a:r>
            <a:r>
              <a:rPr lang="en-US" u="none" dirty="0" smtClean="0"/>
              <a:t>) </a:t>
            </a:r>
            <a:r>
              <a:rPr lang="en-US" dirty="0" smtClean="0"/>
              <a:t>– An encrypted implementation of the MIME (Multipurpose Internet Mail Extensions) protocol</a:t>
            </a:r>
            <a:r>
              <a:rPr lang="en-US" baseline="0" dirty="0" smtClean="0"/>
              <a:t> </a:t>
            </a:r>
            <a:r>
              <a:rPr lang="en-US" dirty="0" smtClean="0"/>
              <a:t>specification.</a:t>
            </a:r>
          </a:p>
          <a:p>
            <a:r>
              <a:rPr lang="en-US" u="sng" dirty="0" smtClean="0"/>
              <a:t>Sender ID Framework (SIDF)</a:t>
            </a:r>
            <a:r>
              <a:rPr lang="en-US" dirty="0" smtClean="0"/>
              <a:t> – Microsoft’s server-based solution to spam.</a:t>
            </a:r>
          </a:p>
          <a:p>
            <a:r>
              <a:rPr lang="en-US" u="sng" dirty="0" smtClean="0"/>
              <a:t>Sender Policy Framework (SPF)</a:t>
            </a:r>
            <a:r>
              <a:rPr lang="en-US" dirty="0" smtClean="0"/>
              <a:t> – An e-mail verification system designed to detect spoofed e-mail addresses.</a:t>
            </a:r>
          </a:p>
          <a:p>
            <a:r>
              <a:rPr lang="en-US" u="sng" dirty="0" smtClean="0"/>
              <a:t>Simple Mail Transfer Protocol (SMTP)</a:t>
            </a:r>
            <a:r>
              <a:rPr lang="en-US" dirty="0" smtClean="0"/>
              <a:t> – The standard Internet protocol used to transfer e-mail between hosts.</a:t>
            </a:r>
          </a:p>
          <a:p>
            <a:r>
              <a:rPr lang="en-US" u="sng" dirty="0" smtClean="0"/>
              <a:t>Spam</a:t>
            </a:r>
            <a:r>
              <a:rPr lang="en-US" dirty="0" smtClean="0"/>
              <a:t> – E-mail that is not requested by the recipient and is typically of a commercial nature. Also known as unsolicited commercial e-mail (UCE).</a:t>
            </a:r>
          </a:p>
          <a:p>
            <a:r>
              <a:rPr lang="en-US" u="sng" dirty="0" smtClean="0"/>
              <a:t>Unsolicited commercial e-mail</a:t>
            </a:r>
            <a:r>
              <a:rPr lang="en-US" baseline="0" dirty="0"/>
              <a:t> </a:t>
            </a:r>
            <a:r>
              <a:rPr lang="en-US" baseline="0" dirty="0" smtClean="0"/>
              <a:t>– E-mail that is not requested by the recipient and is typically of a commercial nature. </a:t>
            </a:r>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a:t>
            </a:fld>
            <a:endParaRPr lang="en-US" altLang="en-US" dirty="0"/>
          </a:p>
        </p:txBody>
      </p:sp>
    </p:spTree>
    <p:extLst>
      <p:ext uri="{BB962C8B-B14F-4D97-AF65-F5344CB8AC3E}">
        <p14:creationId xmlns:p14="http://schemas.microsoft.com/office/powerpoint/2010/main" val="28659773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lide Image Placeholder 1"/>
          <p:cNvSpPr>
            <a:spLocks noGrp="1" noRot="1" noChangeAspect="1" noTextEdit="1"/>
          </p:cNvSpPr>
          <p:nvPr>
            <p:ph type="sldImg"/>
          </p:nvPr>
        </p:nvSpPr>
        <p:spPr>
          <a:ln/>
        </p:spPr>
      </p:sp>
      <p:sp>
        <p:nvSpPr>
          <p:cNvPr id="389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rPr>
              <a:t>Warning: Forwarding hoax e-mails and other jokes, funny movies, and non-work-related e-mails at work can be a violation of your company’s acceptable use policy and result in disciplinary actions.</a:t>
            </a:r>
          </a:p>
          <a:p>
            <a:endParaRPr lang="en-US" altLang="en-US" dirty="0" smtClean="0">
              <a:latin typeface="Arial" pitchFamily="34" charset="0"/>
            </a:endParaRPr>
          </a:p>
          <a:p>
            <a:r>
              <a:rPr lang="en-US" altLang="en-US" dirty="0" smtClean="0">
                <a:latin typeface="Arial" pitchFamily="34" charset="0"/>
              </a:rPr>
              <a:t>E-mail hoaxes are mostly a nuisance, but they do cost everyone, not only in the time wasted by receiving and reading the e-mails, but also in the Internet bandwidth and server processing time they take up. E-mail hoaxes are global urban legends, perpetually traveling from one e-mail account to the next, and most have a common theme of some story you must tell ten other people about right away for good luck or some virus that will harm your friends unless you tell them</a:t>
            </a:r>
          </a:p>
          <a:p>
            <a:endParaRPr lang="en-US" altLang="en-US" dirty="0" smtClean="0">
              <a:latin typeface="Arial" pitchFamily="34" charset="0"/>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most important thing to do in this case is educate e-mail users: they should be familiar with a hoax or two before they go online, and they should know how to search the Internet for hoax information. Users need to apply the same common sense on the Internet that they would in real life: If it sounds too outlandish to be true, it probably is a fabrication. The goal of education about hoaxes should be to change user behavior to delete the hoax e-mail and not send it on</a:t>
            </a:r>
            <a:r>
              <a:rPr lang="en-US" altLang="en-US" dirty="0" smtClean="0">
                <a:latin typeface="Arial" pitchFamily="34" charset="0"/>
              </a:rPr>
              <a:t> immediately. Hoaxes are similar to chain letters, but instead of promising a reward, the story in the e-mail is typically what produces the action.</a:t>
            </a:r>
          </a:p>
        </p:txBody>
      </p:sp>
      <p:sp>
        <p:nvSpPr>
          <p:cNvPr id="389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DF29427-57AD-4A57-A6C9-1BC1CAE07E6A}" type="slidenum">
              <a:rPr lang="en-US" altLang="en-US" smtClean="0"/>
              <a:pPr eaLnBrk="1" hangingPunct="1"/>
              <a:t>24</a:t>
            </a:fld>
            <a:endParaRPr lang="en-US" altLang="en-US" smtClean="0"/>
          </a:p>
        </p:txBody>
      </p:sp>
    </p:spTree>
    <p:extLst>
      <p:ext uri="{BB962C8B-B14F-4D97-AF65-F5344CB8AC3E}">
        <p14:creationId xmlns:p14="http://schemas.microsoft.com/office/powerpoint/2010/main" val="59098864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Hoaxes have been circling the Internet for many years, and many web sites are dedicated to debunking them, such as Snopes.com (see Figure 16.6).</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25</a:t>
            </a:fld>
            <a:endParaRPr lang="en-US" altLang="en-US" dirty="0"/>
          </a:p>
        </p:txBody>
      </p:sp>
    </p:spTree>
    <p:extLst>
      <p:ext uri="{BB962C8B-B14F-4D97-AF65-F5344CB8AC3E}">
        <p14:creationId xmlns:p14="http://schemas.microsoft.com/office/powerpoint/2010/main" val="225160780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ea typeface="ＭＳ Ｐゴシック" pitchFamily="-105" charset="-128"/>
              </a:rPr>
              <a:t>The first spam e-mail was sent in 1978 by a DEC employee. However, the first spam that really captured everyone’s attention was in 1994, when two lawyers posted a commercial message to every Usenet newsgroup. This was the origin of using the Internet to send one message to as many recipients as possible via an automated program. Commercial e-mail programs have taken over, resulting in the variety of spam that most users receive in their in-boxes every day. </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26</a:t>
            </a:fld>
            <a:endParaRPr lang="en-US" altLang="en-US" smtClean="0"/>
          </a:p>
        </p:txBody>
      </p:sp>
    </p:spTree>
    <p:extLst>
      <p:ext uri="{BB962C8B-B14F-4D97-AF65-F5344CB8AC3E}">
        <p14:creationId xmlns:p14="http://schemas.microsoft.com/office/powerpoint/2010/main" val="181954258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dirty="0" smtClean="0">
                <a:ea typeface="ＭＳ Ｐゴシック" pitchFamily="-105" charset="-128"/>
              </a:rPr>
              <a:t>Botnet </a:t>
            </a:r>
            <a:r>
              <a:rPr lang="en-US" b="0" dirty="0" smtClean="0">
                <a:ea typeface="ＭＳ Ｐゴシック" pitchFamily="-105" charset="-128"/>
              </a:rPr>
              <a:t>researchers have reported that a million–plus infected machines send more than 100 billion spam e-mails every day. According to the</a:t>
            </a:r>
            <a:r>
              <a:rPr lang="en-US" b="0" baseline="0" dirty="0" smtClean="0">
                <a:ea typeface="ＭＳ Ｐゴシック" pitchFamily="-105" charset="-128"/>
              </a:rPr>
              <a:t> </a:t>
            </a:r>
            <a:r>
              <a:rPr lang="en-US" b="0" dirty="0" smtClean="0">
                <a:ea typeface="ＭＳ Ｐゴシック" pitchFamily="-105" charset="-128"/>
              </a:rPr>
              <a:t>Symantec monthly State of Spam report in July 2009, over 90 percent of e-mail sent worldwide is spam.</a:t>
            </a:r>
          </a:p>
          <a:p>
            <a:pPr>
              <a:defRPr/>
            </a:pPr>
            <a:endParaRPr lang="en-US" b="0" dirty="0" smtClean="0">
              <a:ea typeface="ＭＳ Ｐゴシック" pitchFamily="-105" charset="-128"/>
            </a:endParaRPr>
          </a:p>
          <a:p>
            <a:pPr>
              <a:defRPr/>
            </a:pPr>
            <a:r>
              <a:rPr lang="en-US" dirty="0" smtClean="0">
                <a:ea typeface="ＭＳ Ｐゴシック" pitchFamily="-105" charset="-128"/>
              </a:rPr>
              <a:t>The appeal to the people generating the spam is the extremely low cost per advertising impression. The senders of spam e-mail can generally send the messages for less than a cent apiece. This is much less expensive than more traditional direct mail or print advertisements, and this low cost will ensure the continued growth of spam e-mail unless something is done about it. </a:t>
            </a:r>
          </a:p>
          <a:p>
            <a:pPr>
              <a:defRPr/>
            </a:pPr>
            <a:endParaRPr lang="en-US" dirty="0" smtClean="0">
              <a:ea typeface="ＭＳ Ｐゴシック" pitchFamily="-105" charset="-128"/>
            </a:endParaRPr>
          </a:p>
          <a:p>
            <a:pPr>
              <a:defRPr/>
            </a:pPr>
            <a:r>
              <a:rPr lang="en-US" dirty="0" smtClean="0">
                <a:ea typeface="ＭＳ Ｐゴシック" pitchFamily="-105" charset="-128"/>
              </a:rPr>
              <a:t>The amount of spam being transmitted eventually spurred federal authorities into action. In late 2003 the Controlling the Assault of </a:t>
            </a:r>
            <a:r>
              <a:rPr lang="en-US" dirty="0" err="1" smtClean="0">
                <a:ea typeface="ＭＳ Ｐゴシック" pitchFamily="-105" charset="-128"/>
              </a:rPr>
              <a:t>NonSolicited</a:t>
            </a:r>
            <a:r>
              <a:rPr lang="en-US" baseline="0" dirty="0" smtClean="0">
                <a:ea typeface="ＭＳ Ｐゴシック" pitchFamily="-105" charset="-128"/>
              </a:rPr>
              <a:t> </a:t>
            </a:r>
            <a:r>
              <a:rPr lang="en-US" dirty="0" smtClean="0">
                <a:ea typeface="ＭＳ Ｐゴシック" pitchFamily="-105" charset="-128"/>
              </a:rPr>
              <a:t>Pornography and Marketing Act (CAN-SPAM) was signed into law. This law gave the Federal Trade Commission (FTC) authority to define the standards of spam e-mail and enforce the other provisions of the act. While several spammers have been caught and prosecuted under this act, it has not been restrictive enough to severely limit spam. This has forced most people to seek out technical solutions to the spam problem.</a:t>
            </a: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27</a:t>
            </a:fld>
            <a:endParaRPr lang="en-US" altLang="en-US" smtClean="0"/>
          </a:p>
        </p:txBody>
      </p:sp>
    </p:spTree>
    <p:extLst>
      <p:ext uri="{BB962C8B-B14F-4D97-AF65-F5344CB8AC3E}">
        <p14:creationId xmlns:p14="http://schemas.microsoft.com/office/powerpoint/2010/main" val="172565141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dirty="0" smtClean="0">
                <a:ea typeface="ＭＳ Ｐゴシック" pitchFamily="-105" charset="-128"/>
              </a:rPr>
              <a:t>Mail relaying </a:t>
            </a:r>
            <a:r>
              <a:rPr lang="en-US" dirty="0" smtClean="0">
                <a:ea typeface="ＭＳ Ｐゴシック" pitchFamily="-105" charset="-128"/>
              </a:rPr>
              <a:t>is similar to dropping a letter off at a post office instead of letting the postal carrier pick it up at your mailbox. On the Internet, that consists of sending e-mail from a separate IP address, making it more difficult for the mail to be traced back to you. SMTP server software is typically configured to accept mail only from specific hosts or domains. All SMTP software can and should be configured to accept only mail from known hosts, or to known mailboxes; this closes down mail relaying and helps to reduce spam.</a:t>
            </a:r>
            <a:endParaRPr lang="en-US" dirty="0">
              <a:ea typeface="ＭＳ Ｐゴシック" pitchFamily="-105"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28</a:t>
            </a:fld>
            <a:endParaRPr lang="en-US" altLang="en-US" smtClean="0"/>
          </a:p>
        </p:txBody>
      </p:sp>
    </p:spTree>
    <p:extLst>
      <p:ext uri="{BB962C8B-B14F-4D97-AF65-F5344CB8AC3E}">
        <p14:creationId xmlns:p14="http://schemas.microsoft.com/office/powerpoint/2010/main" val="178461416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ea typeface="ＭＳ Ｐゴシック" pitchFamily="-105" charset="-128"/>
              </a:rPr>
              <a:t>Since it may not be possible to close all mail relays, and because some spammers will mail from their own mail servers, software must be used to combat spam at the recipient’s end. Spam can be filtered at two places: at the host itself or at the server. Filtering spam at the host level is done by the e-mail client software and usually employs basic pattern matching, focusing on the sender, subject, or text of the e-mail. This fairly effective system uses an inordinate amount of bandwidth and processing power on the host computer,</a:t>
            </a:r>
            <a:r>
              <a:rPr lang="en-US" baseline="0" dirty="0" smtClean="0">
                <a:ea typeface="ＭＳ Ｐゴシック" pitchFamily="-105" charset="-128"/>
              </a:rPr>
              <a:t> </a:t>
            </a:r>
            <a:r>
              <a:rPr lang="en-US" dirty="0" smtClean="0">
                <a:ea typeface="ＭＳ Ｐゴシック" pitchFamily="-105" charset="-128"/>
              </a:rPr>
              <a:t>however. These problems can be solved by filtering spam at the mail server level. Many companies offer a dedicated appliance designed as a specialty e-mail server with the primary task of filtering spam. This server typically uses a combination of techniques listed here. It also implements an internal database to allow more granular filtering based upon spam the appliance has already seen.</a:t>
            </a:r>
            <a:endParaRPr lang="en-US" dirty="0">
              <a:ea typeface="ＭＳ Ｐゴシック" pitchFamily="-105"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29</a:t>
            </a:fld>
            <a:endParaRPr lang="en-US" altLang="en-US" smtClean="0"/>
          </a:p>
        </p:txBody>
      </p:sp>
    </p:spTree>
    <p:extLst>
      <p:ext uri="{BB962C8B-B14F-4D97-AF65-F5344CB8AC3E}">
        <p14:creationId xmlns:p14="http://schemas.microsoft.com/office/powerpoint/2010/main" val="4216249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ea typeface="ＭＳ Ｐゴシック" pitchFamily="-105" charset="-128"/>
              </a:rPr>
              <a:t>The server-based approach can be beneficial because other methods of filtering spam can be used at the server: pattern matching is still used, but SMTP software can also use a process called Domain Name Service (DNS) blacklisting, or DNSBL. The Real-time Blackhole List (RBL) was the first list to utilize the concept of using DNS records to filter, or “blackhole,” spam-sending IP addresses and domains. Started in 1997, this list was and is maintained in real time specifically for blocking spam e-mail. While the RBL was the first DNSBL, there are now many blackhole lists. The DNSBL service is so popular that many programs, such as sendmail, Postfix, and Eudora Internet Mail Server, include support for it by default.</a:t>
            </a:r>
          </a:p>
          <a:p>
            <a:pPr>
              <a:defRPr/>
            </a:pPr>
            <a:endParaRPr lang="en-US" dirty="0" smtClean="0">
              <a:ea typeface="ＭＳ Ｐゴシック" pitchFamily="-105" charset="-128"/>
            </a:endParaRPr>
          </a:p>
          <a:p>
            <a:pPr>
              <a:defRPr/>
            </a:pPr>
            <a:r>
              <a:rPr lang="en-US" dirty="0" smtClean="0">
                <a:ea typeface="ＭＳ Ｐゴシック" pitchFamily="-105" charset="-128"/>
              </a:rPr>
              <a:t>In addition to the RBL, multiple other DNS-based blacklist services can assist filtering based upon DNS sources of mail. Commercial packages can block spam at the server level using both methods mentioned, maintaining their own blacklists and pattern-matching algorithms.</a:t>
            </a:r>
            <a:endParaRPr lang="en-US" dirty="0">
              <a:ea typeface="ＭＳ Ｐゴシック" pitchFamily="-105"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30</a:t>
            </a:fld>
            <a:endParaRPr lang="en-US" altLang="en-US" smtClean="0"/>
          </a:p>
        </p:txBody>
      </p:sp>
    </p:spTree>
    <p:extLst>
      <p:ext uri="{BB962C8B-B14F-4D97-AF65-F5344CB8AC3E}">
        <p14:creationId xmlns:p14="http://schemas.microsoft.com/office/powerpoint/2010/main" val="17742842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lnSpcReduction="20000"/>
          </a:bodyPr>
          <a:lstStyle/>
          <a:p>
            <a:pPr>
              <a:defRPr/>
            </a:pPr>
            <a:r>
              <a:rPr lang="en-US" dirty="0" smtClean="0">
                <a:ea typeface="ＭＳ Ｐゴシック" pitchFamily="-105" charset="-128"/>
              </a:rPr>
              <a:t>Many additional techniques exist for server-based spam filtering—enough to fill an entire book on the subject. One technique is to use a </a:t>
            </a:r>
            <a:r>
              <a:rPr lang="en-US" i="1" dirty="0" smtClean="0">
                <a:ea typeface="ＭＳ Ｐゴシック" pitchFamily="-105" charset="-128"/>
              </a:rPr>
              <a:t>challenge/response</a:t>
            </a:r>
            <a:r>
              <a:rPr lang="en-US" dirty="0" smtClean="0">
                <a:ea typeface="ＭＳ Ｐゴシック" pitchFamily="-105" charset="-128"/>
              </a:rPr>
              <a:t> system: once an e-mail is received by a “new” contact, a challenge is sent back to the originating address to confirm the contact. Since spammers send e-mails in bulk, the response mechanism is too cumbersome and they will not respond.</a:t>
            </a:r>
          </a:p>
          <a:p>
            <a:pPr>
              <a:defRPr/>
            </a:pPr>
            <a:endParaRPr lang="en-US" dirty="0" smtClean="0">
              <a:ea typeface="ＭＳ Ｐゴシック" pitchFamily="-105" charset="-128"/>
            </a:endParaRPr>
          </a:p>
          <a:p>
            <a:pPr>
              <a:defRPr/>
            </a:pPr>
            <a:r>
              <a:rPr lang="en-US" dirty="0" smtClean="0">
                <a:ea typeface="ＭＳ Ｐゴシック" pitchFamily="-105" charset="-128"/>
              </a:rPr>
              <a:t>Another technique is known as </a:t>
            </a:r>
            <a:r>
              <a:rPr lang="en-US" i="1" dirty="0" smtClean="0">
                <a:ea typeface="ＭＳ Ｐゴシック" pitchFamily="-105" charset="-128"/>
              </a:rPr>
              <a:t>greylisting</a:t>
            </a:r>
            <a:r>
              <a:rPr lang="en-US" dirty="0" smtClean="0">
                <a:ea typeface="ＭＳ Ｐゴシック" pitchFamily="-105" charset="-128"/>
              </a:rPr>
              <a:t>. When an e-mail is received, it is bounced as a temporary rejection. SMTP servers that are RFC 5321–compliant will wait a configurable amount of time and attempt retransmission of the message. Obviously, spammers will not retry sending of any messages, so spam is reduced.</a:t>
            </a:r>
          </a:p>
          <a:p>
            <a:pPr>
              <a:defRPr/>
            </a:pPr>
            <a:endParaRPr lang="en-US" dirty="0" smtClean="0">
              <a:ea typeface="ＭＳ Ｐゴシック" pitchFamily="-105"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All these techniques have advantages and disadvantages, and most people will run some combination of techniques to attempt to filter as much spam as possible while not rejecting legitimate messages.</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A side benefit of filtering spam at the receiving server is reduced e-mail. In enterprises, performing backups of information is a significant task. Backups are size dependent, both in cost and time, and reducing e-mail by eliminating spam can have significant impacts on e-mail backups. Spam reduction will also have a significant impact on the e-discovery process, as it reduces the quantity of material that needs to be searched. </a:t>
            </a:r>
            <a:r>
              <a:rPr lang="en-US" sz="1200" i="1" kern="1200" dirty="0" smtClean="0">
                <a:solidFill>
                  <a:schemeClr val="tx1"/>
                </a:solidFill>
                <a:effectLst/>
                <a:latin typeface="Arial" charset="0"/>
                <a:ea typeface="ヒラギノ角ゴ Pro W3" pitchFamily="-111" charset="-128"/>
                <a:cs typeface="ヒラギノ角ゴ Pro W3" pitchFamily="-111" charset="-128"/>
              </a:rPr>
              <a:t>E-discovery </a:t>
            </a:r>
            <a:r>
              <a:rPr lang="en-US" sz="1200" i="0" kern="1200" dirty="0" smtClean="0">
                <a:solidFill>
                  <a:schemeClr val="tx1"/>
                </a:solidFill>
                <a:effectLst/>
                <a:latin typeface="Arial" charset="0"/>
                <a:ea typeface="ヒラギノ角ゴ Pro W3" pitchFamily="-111" charset="-128"/>
                <a:cs typeface="ヒラギノ角ゴ Pro W3" pitchFamily="-111" charset="-128"/>
              </a:rPr>
              <a:t>is a term for electronic discovery, the electronic component of a legal discovery process. The discovery process is court mandated and, when applied to a corporate environment, can cause the shutdown of corporate operations until the process is complete. For this reason, anything that makes the process easier or faster will benefit the corporation.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ea typeface="ＭＳ Ｐゴシック" pitchFamily="-105"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31</a:t>
            </a:fld>
            <a:endParaRPr lang="en-US" altLang="en-US" smtClean="0"/>
          </a:p>
        </p:txBody>
      </p:sp>
    </p:spTree>
    <p:extLst>
      <p:ext uri="{BB962C8B-B14F-4D97-AF65-F5344CB8AC3E}">
        <p14:creationId xmlns:p14="http://schemas.microsoft.com/office/powerpoint/2010/main" val="16550666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 technique is known as greylisting. When an e-mail is received, it is bounced as a temporary rejection. SMTP servers that are RFC 5321–compliant will wait a configurable amount of time and attempt retransmission of the message. Obviously, spammers will not retry sending of any messages, so spam is reduced.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32</a:t>
            </a:fld>
            <a:endParaRPr lang="en-US" altLang="en-US" dirty="0"/>
          </a:p>
        </p:txBody>
      </p:sp>
    </p:spTree>
    <p:extLst>
      <p:ext uri="{BB962C8B-B14F-4D97-AF65-F5344CB8AC3E}">
        <p14:creationId xmlns:p14="http://schemas.microsoft.com/office/powerpoint/2010/main" val="2136512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ea typeface="ＭＳ Ｐゴシック" pitchFamily="-105" charset="-128"/>
            </a:endParaRPr>
          </a:p>
        </p:txBody>
      </p:sp>
      <p:sp>
        <p:nvSpPr>
          <p:cNvPr id="409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BE414CD-C4B9-4D82-BB23-BB56E805D67E}" type="slidenum">
              <a:rPr lang="en-US" altLang="en-US" smtClean="0"/>
              <a:pPr eaLnBrk="1" hangingPunct="1"/>
              <a:t>33</a:t>
            </a:fld>
            <a:endParaRPr lang="en-US" altLang="en-US" smtClean="0"/>
          </a:p>
        </p:txBody>
      </p:sp>
    </p:spTree>
    <p:extLst>
      <p:ext uri="{BB962C8B-B14F-4D97-AF65-F5344CB8AC3E}">
        <p14:creationId xmlns:p14="http://schemas.microsoft.com/office/powerpoint/2010/main" val="97666754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a:t>
            </a:fld>
            <a:endParaRPr lang="en-US" altLang="en-US" dirty="0"/>
          </a:p>
        </p:txBody>
      </p:sp>
    </p:spTree>
    <p:extLst>
      <p:ext uri="{BB962C8B-B14F-4D97-AF65-F5344CB8AC3E}">
        <p14:creationId xmlns:p14="http://schemas.microsoft.com/office/powerpoint/2010/main" val="13396887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when a mail server receives an e-mail, it will check the sender’s domain name in the DNS; if the outbound server’s IP matches, the message gets a “pass” rating by SIDF. This is similar to the idea that routers should drop any outbound port 25 traffic that does not come from known e-mail servers on the subnet managed by the router. However, the SIDF system handles the authentication of the e-mail server when it is received, not when it is sent. This system still allows wasted bandwidth from the sender of the message to the receiver, and since bandwidth is increasingly a metered service, this means the cost of spam is still paid by the recipient. The SPF check ensures that the sending MTA is allowed to send mail on behalf of the sender’s domain name. When SPF is activated on your server, the sending server’s MX record (the DNS Mail Exchange record) is validated before message transmission takes place.</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These methods can take care of up to 90 percent of the junk mail clogging our networks, but they cannot stop it entirely. Better control of port 25 traffic is required to slow the tide of spam hitting our in-boxes. This would stop spammers using remote open relays and, hopefully, prevent many users from running unauthorized e-mail servers of their own. Because of the low cost of generating spam, until serious action is taken, or spam is somehow made unprofitable, it will remain with us.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34</a:t>
            </a:fld>
            <a:endParaRPr lang="en-US" altLang="en-US" dirty="0"/>
          </a:p>
        </p:txBody>
      </p:sp>
    </p:spTree>
    <p:extLst>
      <p:ext uri="{BB962C8B-B14F-4D97-AF65-F5344CB8AC3E}">
        <p14:creationId xmlns:p14="http://schemas.microsoft.com/office/powerpoint/2010/main" val="235154738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DomainKeys Identified Mail (DKIM)</a:t>
            </a:r>
            <a:r>
              <a:rPr lang="en-US" dirty="0" smtClean="0"/>
              <a:t> is an e-mail validation system employed to detect e-mail spoofing. DKIM operates by providing a mechanism to allow receiving MTAs to check that incoming mail is authorized and that the e-mail (including attachments) has not been modified during transport. It does this through a digital signature included with the message that can be validated by the recipient using the signer’s public key published in the DNS. DKIM is the result of the merging of two previous methods, DomainKeys and Identified Internet Mail. DKIM is the basis for a series of IETF standards-track specifications and is used by AOL, Gmail, and Yahoo mail. Any mail from these organizations should carry a DKIM signature.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35</a:t>
            </a:fld>
            <a:endParaRPr lang="en-US" altLang="en-US" dirty="0"/>
          </a:p>
        </p:txBody>
      </p:sp>
    </p:spTree>
    <p:extLst>
      <p:ext uri="{BB962C8B-B14F-4D97-AF65-F5344CB8AC3E}">
        <p14:creationId xmlns:p14="http://schemas.microsoft.com/office/powerpoint/2010/main" val="29727995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36</a:t>
            </a:fld>
            <a:endParaRPr lang="en-US" altLang="en-US" dirty="0"/>
          </a:p>
        </p:txBody>
      </p:sp>
    </p:spTree>
    <p:extLst>
      <p:ext uri="{BB962C8B-B14F-4D97-AF65-F5344CB8AC3E}">
        <p14:creationId xmlns:p14="http://schemas.microsoft.com/office/powerpoint/2010/main" val="57717168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many people first got onto the Internet, they heard a standard lecture about not sending anything through e-mail that they wouldn’t want posted on a public bulletin board. Part of the reason for this was that e-mail is sent with the clear text of the message exposed to anyone who is sniffing the network. Any attacker at a choke point in the network could read all e-mail passing through that network segment.</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37</a:t>
            </a:fld>
            <a:endParaRPr lang="en-US" altLang="en-US" dirty="0"/>
          </a:p>
        </p:txBody>
      </p:sp>
    </p:spTree>
    <p:extLst>
      <p:ext uri="{BB962C8B-B14F-4D97-AF65-F5344CB8AC3E}">
        <p14:creationId xmlns:p14="http://schemas.microsoft.com/office/powerpoint/2010/main" val="343440810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original e-mail RFC specified only text e-mail, so any non-text data had to be handled by a new specification—MIME. MIME handles audio files, images, applications, and multipart e-mails. MIME allows e-mail to handle multiple types of content in a message, including file transfers. Every time you send a file as an e-mail attachment, you are using MIME. S/MIME takes this content and specifies a framework for encrypting the message as a MIME attachment.</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S/MIME was developed by RSA Data Security and uses the X.509 format for certificates. The specification supports both 40-bit RC2 and 3DES for symmetric encryption. The protocol can affect the message in one of two ways: the host mail program can encode the message with S/MIME, or the server can act as the processing agent, encrypting all messages between servers.</a:t>
            </a:r>
          </a:p>
          <a:p>
            <a:endParaRPr lang="en-US" sz="1200" i="0" kern="1200" dirty="0" smtClean="0">
              <a:solidFill>
                <a:schemeClr val="tx1"/>
              </a:solidFill>
              <a:effectLst/>
              <a:latin typeface="Arial" charset="0"/>
              <a:ea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host-based operation starts when the user clicks Send; the mail agent then encodes the message using the generated symmetric key. Then the symmetric key is encoded with the remote user’s public key for confidentiality or signed with the local user’s private key for authentication/nonrepudiation. This enables the remote user to decode the symmetric key and then decrypt the actual content of the message. Of course, all of this is handled by the user’s mail program, requiring the user simply to tell the program to decode the message. If the message is signed by the sender, it will be signed with the sender’s public key, guaranteeing the source of the message. The reason that both symmetric and asymmetric encryption are used in the mail is to increase the speed of encryption and decryption. As encryption is based on difficult mathematical problems, it takes time to encrypt and decrypt. To speed this up, the more difficult process, asymmetric encryption, is used only to encrypt a relatively small amount of data, the symmetric key. The symmetric key is then used to encrypt the rest of the message.</a:t>
            </a:r>
            <a:endParaRPr lang="en-US" dirty="0" smtClean="0"/>
          </a:p>
          <a:p>
            <a:endParaRPr lang="en-US" dirty="0" smtClean="0"/>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38</a:t>
            </a:fld>
            <a:endParaRPr lang="en-US" altLang="en-US" dirty="0"/>
          </a:p>
        </p:txBody>
      </p:sp>
    </p:spTree>
    <p:extLst>
      <p:ext uri="{BB962C8B-B14F-4D97-AF65-F5344CB8AC3E}">
        <p14:creationId xmlns:p14="http://schemas.microsoft.com/office/powerpoint/2010/main" val="410484819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39</a:t>
            </a:fld>
            <a:endParaRPr lang="en-US" altLang="en-US" dirty="0"/>
          </a:p>
        </p:txBody>
      </p:sp>
    </p:spTree>
    <p:extLst>
      <p:ext uri="{BB962C8B-B14F-4D97-AF65-F5344CB8AC3E}">
        <p14:creationId xmlns:p14="http://schemas.microsoft.com/office/powerpoint/2010/main" val="183519290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Several popular e-mail programs support S/MIME, including the popular Microsoft products Outlook and Windows Mail. They both manage S/MIME keys and functions through the E-mail Security screen, shown in Figure 16.7. This figure shows the different settings that can be used to encrypt messages and use X.509 digital certificates. This allows interoperability with web certificates, and trusted authorities are available to issue the certificates. Trusted authorities are needed to ensure the senders are who they claim to be, an important part of authentication.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40</a:t>
            </a:fld>
            <a:endParaRPr lang="en-US" altLang="en-US" dirty="0"/>
          </a:p>
        </p:txBody>
      </p:sp>
    </p:spTree>
    <p:extLst>
      <p:ext uri="{BB962C8B-B14F-4D97-AF65-F5344CB8AC3E}">
        <p14:creationId xmlns:p14="http://schemas.microsoft.com/office/powerpoint/2010/main" val="19328481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Windows Mail, the window is simpler (see Figure 16.8), but the same functions of key management and secure e-mail operation are available.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41</a:t>
            </a:fld>
            <a:endParaRPr lang="en-US" altLang="en-US" dirty="0"/>
          </a:p>
        </p:txBody>
      </p:sp>
    </p:spTree>
    <p:extLst>
      <p:ext uri="{BB962C8B-B14F-4D97-AF65-F5344CB8AC3E}">
        <p14:creationId xmlns:p14="http://schemas.microsoft.com/office/powerpoint/2010/main" val="74349808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While S/MIME is a good and versatile protocol for securing e-mail, its implementation can be problematic. S/MIME allows the user to select low-strength (40-bit) encryption, which means a user can send a message that is thought to be secure but that can be more easily decoded than messages sent with 3DES encryption.</a:t>
            </a:r>
          </a:p>
          <a:p>
            <a:endParaRPr lang="en-US" dirty="0" smtClean="0"/>
          </a:p>
          <a:p>
            <a:r>
              <a:rPr lang="en-US" dirty="0" smtClean="0"/>
              <a:t>Also, as with any protocol, bugs can exist in the software itself. Just because an application is designed for security does not mean that it, itself, is secure. Despite its potential flaws, however, S/MIME is a tremendous leap in security over regular e-mail.</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42</a:t>
            </a:fld>
            <a:endParaRPr lang="en-US" altLang="en-US" dirty="0"/>
          </a:p>
        </p:txBody>
      </p:sp>
    </p:spTree>
    <p:extLst>
      <p:ext uri="{BB962C8B-B14F-4D97-AF65-F5344CB8AC3E}">
        <p14:creationId xmlns:p14="http://schemas.microsoft.com/office/powerpoint/2010/main" val="351291002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Good Privacy (PGP) implements e-mail security in a similar fashion to S/MIME, but PGP uses completely different protocols.</a:t>
            </a:r>
          </a:p>
          <a:p>
            <a:endParaRPr lang="en-US" dirty="0" smtClean="0"/>
          </a:p>
          <a:p>
            <a:r>
              <a:rPr lang="en-US" dirty="0" smtClean="0"/>
              <a:t>The basic framework is the</a:t>
            </a:r>
            <a:r>
              <a:rPr lang="en-US" baseline="0" dirty="0" smtClean="0"/>
              <a:t> </a:t>
            </a:r>
            <a:r>
              <a:rPr lang="en-US" dirty="0" smtClean="0"/>
              <a:t>same:</a:t>
            </a:r>
          </a:p>
          <a:p>
            <a:endParaRPr lang="en-US" dirty="0" smtClean="0"/>
          </a:p>
          <a:p>
            <a:r>
              <a:rPr lang="en-US" dirty="0" smtClean="0"/>
              <a:t>The user sends the e-mail, and the mail agent applies encryption as specified in the mail program’s programming. The content is encrypted with the generated symmetric key, and that key is encrypted with the</a:t>
            </a:r>
            <a:r>
              <a:rPr lang="en-US" baseline="0" dirty="0" smtClean="0"/>
              <a:t> </a:t>
            </a:r>
            <a:r>
              <a:rPr lang="en-US" dirty="0" smtClean="0"/>
              <a:t>public key of the recipient of the e-mail for confidentiality. The sender can also choose to sign the mail with a private key, allowing the recipient to authenticate the sender. Currently, PGP supports public key infrastructure (PKI) provided by multiple vendors, including X.509 certificates and Lightweight Directory Access Protocol (LDAP) key sources such as Microsoft’s Active Directory.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43</a:t>
            </a:fld>
            <a:endParaRPr lang="en-US" altLang="en-US" dirty="0"/>
          </a:p>
        </p:txBody>
      </p:sp>
    </p:spTree>
    <p:extLst>
      <p:ext uri="{BB962C8B-B14F-4D97-AF65-F5344CB8AC3E}">
        <p14:creationId xmlns:p14="http://schemas.microsoft.com/office/powerpoint/2010/main" val="930214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a:t>
            </a:fld>
            <a:endParaRPr lang="en-US" altLang="en-US" dirty="0"/>
          </a:p>
        </p:txBody>
      </p:sp>
    </p:spTree>
    <p:extLst>
      <p:ext uri="{BB962C8B-B14F-4D97-AF65-F5344CB8AC3E}">
        <p14:creationId xmlns:p14="http://schemas.microsoft.com/office/powerpoint/2010/main" val="313889378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Figure 16.9, you can see how PGP manages keys locally in its own software. This is where a user stores not only local keys, but also any keys that were received from other users. A free key server is available for storing PGP public keys. PGP can generate its own keys using either </a:t>
            </a:r>
            <a:r>
              <a:rPr lang="en-US" dirty="0" err="1" smtClean="0"/>
              <a:t>Diffie</a:t>
            </a:r>
            <a:r>
              <a:rPr lang="en-US" dirty="0" smtClean="0"/>
              <a:t>-Hellman or RSA,</a:t>
            </a:r>
            <a:r>
              <a:rPr lang="en-US" baseline="0" dirty="0" smtClean="0"/>
              <a:t> </a:t>
            </a:r>
            <a:r>
              <a:rPr lang="en-US" dirty="0" smtClean="0"/>
              <a:t>and it can then transmit the public keys to the PGP LDAP server so other PGP users can search for and locate your public key to communicate with you. This key server is convenient, as each person using PGP for communications does not have to implement a server to handle key management. For the actual encryption of the e-mail content itself, PGP supports International Data Encryption Algorithm (IDEA), 3DES, and Carlisle Adams and Stafford Tavares (CAST) for symmetric encryption. PGP provides pretty good security against brute-force attacks by using a 3DES key length of 168 bits, an IDEA key length of 128 bits, and a CAST key length of 128 bits. All of these algorithms are difficult to brute-force with existing hardware, requiring well over a million years to break the code. While this is not a promise of future security against brute-force attacks, the security is reasonable today.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44</a:t>
            </a:fld>
            <a:endParaRPr lang="en-US" altLang="en-US" dirty="0"/>
          </a:p>
        </p:txBody>
      </p:sp>
    </p:spTree>
    <p:extLst>
      <p:ext uri="{BB962C8B-B14F-4D97-AF65-F5344CB8AC3E}">
        <p14:creationId xmlns:p14="http://schemas.microsoft.com/office/powerpoint/2010/main" val="21821484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Figure 16.10, you can see the string of encrypted text that makes up the MIME attachment. This text includes the encrypted content of the message and the encrypted symmetric key. You can also see that the program does not decrypt the message upon receipt; it waits until instructed to decrypt it. PGP also stores encrypted messages in the encrypted format, as does S/MIME. This is important, since it provides end-to-end security for the message.</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45</a:t>
            </a:fld>
            <a:endParaRPr lang="en-US" altLang="en-US" dirty="0"/>
          </a:p>
        </p:txBody>
      </p:sp>
    </p:spTree>
    <p:extLst>
      <p:ext uri="{BB962C8B-B14F-4D97-AF65-F5344CB8AC3E}">
        <p14:creationId xmlns:p14="http://schemas.microsoft.com/office/powerpoint/2010/main" val="311075369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Like S/MIME, PGP is not problem-free. You must be diligent about keeping the software up to date and fully patched, because vulnerabilities are occasionally found. For example, a buffer overflow was found in the way PGP was handled in Outlook, causing the overwriting of heap memory and leading to possible malicious code execution. There is also a lot of discussion about the way PGP handles key recovery, or key escrow. PGP uses what’s called an Additional Decryption Key (ADK), which is basically an additional public key stacked upon the original public key. An ADK, in theory, would give the proper organization a private key that would be used to retrieve the secret messages. In practice, the ADK is not always controlled by a properly authorized organization, and the danger exists for someone to add an ADK and then distribute it to the world. This creates a situation in which other users will be sending messages that they believe can be read only by the first party, but that can actually be read by the third party who modified the key.</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46</a:t>
            </a:fld>
            <a:endParaRPr lang="en-US" altLang="en-US" dirty="0"/>
          </a:p>
        </p:txBody>
      </p:sp>
    </p:spTree>
    <p:extLst>
      <p:ext uri="{BB962C8B-B14F-4D97-AF65-F5344CB8AC3E}">
        <p14:creationId xmlns:p14="http://schemas.microsoft.com/office/powerpoint/2010/main" val="3171225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The programs had to appeal to a wide variety of users, so ease of use was paramount, and security was not a priority. Now that people are accustomed to IM applications, they see the benefit of using them not only for personal chatting on the Internet, but also for legitimate business use. When people install these applications, they unwittingly expose the corporate network to security breaches through many of the same malicious software problems as e-mail. Instant messages traverse the Internet in plaintext and also cross third-party servers—be it Yahoo, Skype, Google, or AOL.</a:t>
            </a:r>
            <a:endParaRPr lang="en-US" altLang="en-US" sz="1200" i="0" kern="1200" dirty="0" smtClean="0">
              <a:solidFill>
                <a:schemeClr val="tx1"/>
              </a:solidFill>
              <a:effectLst/>
              <a:latin typeface="Arial" charset="0"/>
              <a:ea typeface="ヒラギノ角ゴ Pro W3" pitchFamily="-111" charset="-128"/>
            </a:endParaRPr>
          </a:p>
          <a:p>
            <a:endParaRPr lang="en-US" altLang="en-US" dirty="0" smtClean="0">
              <a:latin typeface="Arial" pitchFamily="34" charset="0"/>
            </a:endParaRPr>
          </a:p>
        </p:txBody>
      </p:sp>
      <p:sp>
        <p:nvSpPr>
          <p:cNvPr id="501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22F94A5-8DD4-439E-80D2-0DC79BC5573C}" type="slidenum">
              <a:rPr lang="en-US" altLang="en-US" smtClean="0"/>
              <a:pPr eaLnBrk="1" hangingPunct="1"/>
              <a:t>47</a:t>
            </a:fld>
            <a:endParaRPr lang="en-US" altLang="en-US" smtClean="0"/>
          </a:p>
        </p:txBody>
      </p:sp>
    </p:spTree>
    <p:extLst>
      <p:ext uri="{BB962C8B-B14F-4D97-AF65-F5344CB8AC3E}">
        <p14:creationId xmlns:p14="http://schemas.microsoft.com/office/powerpoint/2010/main" val="45318262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ea typeface="ＭＳ Ｐゴシック" pitchFamily="-105"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E952DAF-5410-443C-B5C0-005FA74321FB}" type="slidenum">
              <a:rPr lang="en-US" altLang="en-US" smtClean="0"/>
              <a:pPr eaLnBrk="1" hangingPunct="1"/>
              <a:t>48</a:t>
            </a:fld>
            <a:endParaRPr lang="en-US" altLang="en-US" smtClean="0"/>
          </a:p>
        </p:txBody>
      </p:sp>
    </p:spTree>
    <p:extLst>
      <p:ext uri="{BB962C8B-B14F-4D97-AF65-F5344CB8AC3E}">
        <p14:creationId xmlns:p14="http://schemas.microsoft.com/office/powerpoint/2010/main" val="261252331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dirty="0" smtClean="0">
                <a:ea typeface="ＭＳ Ｐゴシック" pitchFamily="-105" charset="-128"/>
              </a:rPr>
              <a:t>IM programs are designed to attach to a server, or a network of servers, and allow you to talk with other people on the same network of servers in near real time. The nature of this type of communication opens several holes in a system’s security. First, the program has to attach to a server, typically announcing the IP address of the originating client. This is not a problem in most applications, but IM identifies a specific user associated with the IP address, making attacks more likely. Also associated with this fact is that for other users to be able to send you messages, the program is forced to announce your presence on the server. So now a user is displaying that his or her computer is on and is possibly broadcasting the source IP address to anyone who is looking. This problem is compounded by the tendency for people to run these programs in the background so that they don’t miss any messages.</a:t>
            </a:r>
            <a:endParaRPr lang="en-US" dirty="0">
              <a:ea typeface="ＭＳ Ｐゴシック" pitchFamily="-105"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E952DAF-5410-443C-B5C0-005FA74321FB}" type="slidenum">
              <a:rPr lang="en-US" altLang="en-US" smtClean="0"/>
              <a:pPr eaLnBrk="1" hangingPunct="1"/>
              <a:t>50</a:t>
            </a:fld>
            <a:endParaRPr lang="en-US" altLang="en-US" smtClean="0"/>
          </a:p>
        </p:txBody>
      </p:sp>
    </p:spTree>
    <p:extLst>
      <p:ext uri="{BB962C8B-B14F-4D97-AF65-F5344CB8AC3E}">
        <p14:creationId xmlns:p14="http://schemas.microsoft.com/office/powerpoint/2010/main" val="383063694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ea typeface="ＭＳ Ｐゴシック" pitchFamily="-105"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E952DAF-5410-443C-B5C0-005FA74321FB}" type="slidenum">
              <a:rPr lang="en-US" altLang="en-US" smtClean="0"/>
              <a:pPr eaLnBrk="1" hangingPunct="1"/>
              <a:t>51</a:t>
            </a:fld>
            <a:endParaRPr lang="en-US" altLang="en-US" smtClean="0"/>
          </a:p>
        </p:txBody>
      </p:sp>
    </p:spTree>
    <p:extLst>
      <p:ext uri="{BB962C8B-B14F-4D97-AF65-F5344CB8AC3E}">
        <p14:creationId xmlns:p14="http://schemas.microsoft.com/office/powerpoint/2010/main" val="1245812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92500"/>
          </a:bodyPr>
          <a:lstStyle/>
          <a:p>
            <a:pPr>
              <a:defRPr/>
            </a:pPr>
            <a:r>
              <a:rPr lang="en-US" dirty="0" smtClean="0">
                <a:ea typeface="ＭＳ Ｐゴシック" pitchFamily="-105" charset="-128"/>
              </a:rPr>
              <a:t>File sharing in any form must be a carefully handled application to prevent the spread of viruses and other malicious code. Chat programs produce security risks, because the sharing is done ad hoc between end users, administrators have no control over the quality of the files being sent, and there is no monitoring of the original sources of those files. The only authentication for the files is the human interaction between the two users in question. This kind of vulnerability coupled with a social engineering attack can produce dramatic enough results that the CERT Coordination Center (CERT/CC) was compelled to issue an incident note (CERT Incident Note IN-2002-03: Social Engineering Attacks via IRC and Instant Messaging). This personal type of authentication was abused, tricking people into downloading and executing backdoor or Trojan horse programs.</a:t>
            </a:r>
          </a:p>
          <a:p>
            <a:pPr>
              <a:defRPr/>
            </a:pPr>
            <a:endParaRPr lang="en-US" dirty="0" smtClean="0">
              <a:ea typeface="ＭＳ Ｐゴシック" pitchFamily="-105"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 user can also be persuaded autonomously to download and run a file via IM. Several worms exist that attempt, via IM, to get users to download and run the payload. W32.pipeline uses AIM to install a rootkit. Goner, running via ICQ, another IM program, asks users to download a screen saver. Choke, spreading via MSN/Windows Live Messenger, attempts to get users to download a game; if the game is downloaded, the worm attempts to spread to any user the infected user chats with. These worms and others all depend on user interaction to run the payload. This file-sharing mechanism bypasses all the server-side virus protection that is part of most organizations’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e-mail infrastructure. This pushes more of the responsibility for malware protection onto the local users’ antivirus system. This can be problematic for users who do not regularly update their systems or who fail to perform regular antivirus scans.</a:t>
            </a:r>
            <a:endParaRPr lang="en-US" dirty="0">
              <a:ea typeface="ＭＳ Ｐゴシック" pitchFamily="-105"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E952DAF-5410-443C-B5C0-005FA74321FB}" type="slidenum">
              <a:rPr lang="en-US" altLang="en-US" smtClean="0"/>
              <a:pPr eaLnBrk="1" hangingPunct="1"/>
              <a:t>53</a:t>
            </a:fld>
            <a:endParaRPr lang="en-US" altLang="en-US" smtClean="0"/>
          </a:p>
        </p:txBody>
      </p:sp>
    </p:spTree>
    <p:extLst>
      <p:ext uri="{BB962C8B-B14F-4D97-AF65-F5344CB8AC3E}">
        <p14:creationId xmlns:p14="http://schemas.microsoft.com/office/powerpoint/2010/main" val="57317354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lnSpcReduction="10000"/>
          </a:bodyPr>
          <a:lstStyle/>
          <a:p>
            <a:pPr>
              <a:defRPr/>
            </a:pPr>
            <a:r>
              <a:rPr lang="en-US" dirty="0" smtClean="0">
                <a:ea typeface="ＭＳ Ｐゴシック" pitchFamily="-105" charset="-128"/>
              </a:rPr>
              <a:t>One of the largest problems with IM programs is the lack of support for encryption. AIM, ICQ, Skype, and Yahoo Messenger all currently do not natively support encryption of the text messages traveling between users. However, some third-party programs will add encryption as a plug-in. The lack of encryption was not a significant concern while these IM programs were still used primarily for personal communication, but with businesses moving to adopt the systems, people are not aware of the infrastructure difference between IM and e-mail. Intracompany e-mail never leaves the company’s network, but an intracompany instant message typically will do so unless the organization purchases a product and operates an internal IM server. This can and does expose large amounts of confidential business information to anyone who is physically in a spot to monitor and has the desire to capture the traffic.</a:t>
            </a:r>
          </a:p>
          <a:p>
            <a:pPr>
              <a:defRPr/>
            </a:pPr>
            <a:endParaRPr lang="en-US" dirty="0" smtClean="0">
              <a:ea typeface="ＭＳ Ｐゴシック" pitchFamily="-105"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The protocols used for these chat applications have default TCP ports— AIM uses 5190, Jabber uses 5222 and 5269, Yahoo Messenger uses 5050, and MSN/Windows Live Messenger uses 1863. Some IM applications have been programmed for use as </a:t>
            </a:r>
            <a:r>
              <a:rPr lang="en-US" sz="1200" i="1" kern="1200" dirty="0" smtClean="0">
                <a:solidFill>
                  <a:schemeClr val="tx1"/>
                </a:solidFill>
                <a:effectLst/>
                <a:latin typeface="Arial" charset="0"/>
                <a:ea typeface="ヒラギノ角ゴ Pro W3" pitchFamily="-111" charset="-128"/>
                <a:cs typeface="ヒラギノ角ゴ Pro W3" pitchFamily="-111" charset="-128"/>
              </a:rPr>
              <a:t>rogue apps. </a:t>
            </a:r>
            <a:r>
              <a:rPr lang="en-US" sz="1200" i="0" kern="1200" dirty="0" smtClean="0">
                <a:solidFill>
                  <a:schemeClr val="tx1"/>
                </a:solidFill>
                <a:effectLst/>
                <a:latin typeface="Arial" charset="0"/>
                <a:ea typeface="ヒラギノ角ゴ Pro W3" pitchFamily="-111" charset="-128"/>
                <a:cs typeface="ヒラギノ角ゴ Pro W3" pitchFamily="-111" charset="-128"/>
              </a:rPr>
              <a:t>In the event that they can’t reach a server on the default ports, they begin to scan all ports looking for one that is allowed out of the firewall. As these applications can connect on any port, including common ones such as Telnet port 23 and HTTP port 80, they are very hard to control. These types of security risks go above and beyond the routine security holes generated in IM software that arise as in any other piece of software, through coding errors.</a:t>
            </a:r>
            <a:endParaRPr lang="en-US" dirty="0">
              <a:ea typeface="ＭＳ Ｐゴシック" pitchFamily="-105" charset="-128"/>
            </a:endParaRPr>
          </a:p>
        </p:txBody>
      </p:sp>
      <p:sp>
        <p:nvSpPr>
          <p:cNvPr id="512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BE952DAF-5410-443C-B5C0-005FA74321FB}" type="slidenum">
              <a:rPr lang="en-US" altLang="en-US" smtClean="0"/>
              <a:pPr eaLnBrk="1" hangingPunct="1"/>
              <a:t>54</a:t>
            </a:fld>
            <a:endParaRPr lang="en-US" altLang="en-US" smtClean="0"/>
          </a:p>
        </p:txBody>
      </p:sp>
    </p:spTree>
    <p:extLst>
      <p:ext uri="{BB962C8B-B14F-4D97-AF65-F5344CB8AC3E}">
        <p14:creationId xmlns:p14="http://schemas.microsoft.com/office/powerpoint/2010/main" val="310536896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Instant messaging also plays a role in today’s social media–driven world. There are many very popular “messaging systems” that are in popular use today, including Snapchat, Instagram, Jabber, Tumblr, WhatsApp, and more. These are instant sharing systems that allow user bases to share files, pictures, and videos between users. Each of these systems has large numbers of users and literally billions of transferred items every year. As the social aspect of the Web grows, so do the instant sharing systems connecting users in social webs. Apple has its own messaging service, as does Android, and apps exist for a wide range of different “messaging” systems.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smtClean="0"/>
          </a:p>
          <a:p>
            <a:r>
              <a:rPr lang="en-US" dirty="0" smtClean="0"/>
              <a:t>Any list of messaging apps is one that will become outdated rather rapidly, but at the time this book goes to press the list would include the following:</a:t>
            </a:r>
          </a:p>
          <a:p>
            <a:pPr marL="171450" indent="-171450">
              <a:buFont typeface="Arial" panose="020B0604020202020204" pitchFamily="34" charset="0"/>
              <a:buChar char="•"/>
            </a:pPr>
            <a:r>
              <a:rPr lang="en-US" dirty="0" smtClean="0"/>
              <a:t>LINE</a:t>
            </a:r>
          </a:p>
          <a:p>
            <a:pPr marL="171450" indent="-171450">
              <a:buFont typeface="Arial" panose="020B0604020202020204" pitchFamily="34" charset="0"/>
              <a:buChar char="•"/>
            </a:pPr>
            <a:r>
              <a:rPr lang="en-US" dirty="0" smtClean="0"/>
              <a:t>Viber</a:t>
            </a:r>
          </a:p>
          <a:p>
            <a:pPr marL="171450" indent="-171450">
              <a:buFont typeface="Arial" panose="020B0604020202020204" pitchFamily="34" charset="0"/>
              <a:buChar char="•"/>
            </a:pPr>
            <a:r>
              <a:rPr lang="en-US" dirty="0" smtClean="0"/>
              <a:t>WhatsApp (now part of Facebook)</a:t>
            </a:r>
          </a:p>
          <a:p>
            <a:pPr marL="171450" indent="-171450">
              <a:buFont typeface="Arial" panose="020B0604020202020204" pitchFamily="34" charset="0"/>
              <a:buChar char="•"/>
            </a:pPr>
            <a:r>
              <a:rPr lang="en-US" dirty="0" smtClean="0"/>
              <a:t>Facebook Messenger</a:t>
            </a:r>
          </a:p>
          <a:p>
            <a:pPr marL="171450" indent="-171450">
              <a:buFont typeface="Arial" panose="020B0604020202020204" pitchFamily="34" charset="0"/>
              <a:buChar char="•"/>
            </a:pPr>
            <a:r>
              <a:rPr lang="en-US" dirty="0" smtClean="0"/>
              <a:t>Snapchat</a:t>
            </a:r>
          </a:p>
          <a:p>
            <a:pPr marL="171450" indent="-171450">
              <a:buFont typeface="Arial" panose="020B0604020202020204" pitchFamily="34" charset="0"/>
              <a:buChar char="•"/>
            </a:pPr>
            <a:r>
              <a:rPr lang="en-US" dirty="0" smtClean="0"/>
              <a:t>Kik</a:t>
            </a:r>
          </a:p>
          <a:p>
            <a:pPr marL="171450" indent="-171450">
              <a:buFont typeface="Arial" panose="020B0604020202020204" pitchFamily="34" charset="0"/>
              <a:buChar char="•"/>
            </a:pPr>
            <a:r>
              <a:rPr lang="en-US" dirty="0" smtClean="0"/>
              <a:t>Tango</a:t>
            </a:r>
          </a:p>
          <a:p>
            <a:pPr marL="171450" indent="-171450">
              <a:buFont typeface="Arial" panose="020B0604020202020204" pitchFamily="34" charset="0"/>
              <a:buChar char="•"/>
            </a:pPr>
            <a:r>
              <a:rPr lang="en-US" dirty="0" smtClean="0"/>
              <a:t>WeChat</a:t>
            </a:r>
          </a:p>
          <a:p>
            <a:pPr marL="171450" indent="-171450">
              <a:buFont typeface="Arial" panose="020B0604020202020204" pitchFamily="34" charset="0"/>
              <a:buChar char="•"/>
            </a:pPr>
            <a:r>
              <a:rPr lang="en-US" dirty="0" smtClean="0"/>
              <a:t>Instagram</a:t>
            </a:r>
          </a:p>
          <a:p>
            <a:pPr marL="171450" indent="-171450">
              <a:buFont typeface="Arial" panose="020B0604020202020204" pitchFamily="34" charset="0"/>
              <a:buChar char="•"/>
            </a:pPr>
            <a:r>
              <a:rPr lang="en-US" dirty="0" smtClean="0"/>
              <a:t>Jabber</a:t>
            </a:r>
          </a:p>
          <a:p>
            <a:pPr marL="171450" indent="-171450">
              <a:buFont typeface="Arial" panose="020B0604020202020204" pitchFamily="34" charset="0"/>
              <a:buChar char="•"/>
            </a:pPr>
            <a:r>
              <a:rPr lang="en-US" dirty="0" smtClean="0"/>
              <a:t>Tumblr</a:t>
            </a:r>
          </a:p>
          <a:p>
            <a:pPr marL="0" indent="0">
              <a:buFont typeface="Arial" panose="020B0604020202020204" pitchFamily="34" charset="0"/>
              <a:buNone/>
            </a:pPr>
            <a:endParaRPr lang="en-US" dirty="0" smtClean="0"/>
          </a:p>
          <a:p>
            <a:pPr marL="0" indent="0">
              <a:buFont typeface="Arial" panose="020B0604020202020204" pitchFamily="34" charset="0"/>
              <a:buNone/>
            </a:pPr>
            <a:r>
              <a:rPr lang="en-US" sz="1200" i="0" kern="1200" dirty="0" smtClean="0">
                <a:solidFill>
                  <a:schemeClr val="tx1"/>
                </a:solidFill>
                <a:effectLst/>
                <a:latin typeface="Arial" charset="0"/>
                <a:ea typeface="ヒラギノ角ゴ Pro W3" pitchFamily="-111" charset="-128"/>
                <a:cs typeface="ヒラギノ角ゴ Pro W3" pitchFamily="-111" charset="-128"/>
              </a:rPr>
              <a:t>The main security threat on most of these is information disclosure. As they can be used from mobile devices outside of an enterprise network, there is the possibility for information to be captured and released across these platforms. For this reason, one of the security policies of high-security facilities is to not allow personal devices.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55</a:t>
            </a:fld>
            <a:endParaRPr lang="en-US" altLang="en-US" dirty="0"/>
          </a:p>
        </p:txBody>
      </p:sp>
    </p:spTree>
    <p:extLst>
      <p:ext uri="{BB962C8B-B14F-4D97-AF65-F5344CB8AC3E}">
        <p14:creationId xmlns:p14="http://schemas.microsoft.com/office/powerpoint/2010/main" val="21337347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reality, a lot of steps are involved, as shown in Figure 16.1 and described here:</a:t>
            </a:r>
          </a:p>
          <a:p>
            <a:r>
              <a:rPr lang="en-US" dirty="0" smtClean="0"/>
              <a:t>1.</a:t>
            </a:r>
            <a:r>
              <a:rPr lang="en-US" baseline="0" dirty="0" smtClean="0"/>
              <a:t> </a:t>
            </a:r>
            <a:r>
              <a:rPr lang="en-US" dirty="0" smtClean="0"/>
              <a:t>A user composes and sends an e-mail from the user’s client machine.</a:t>
            </a:r>
          </a:p>
          <a:p>
            <a:r>
              <a:rPr lang="en-US" dirty="0" smtClean="0"/>
              <a:t>2.</a:t>
            </a:r>
            <a:r>
              <a:rPr lang="en-US" baseline="0" dirty="0" smtClean="0"/>
              <a:t> </a:t>
            </a:r>
            <a:r>
              <a:rPr lang="en-US" dirty="0" smtClean="0"/>
              <a:t>The e-mail is sent to the client’s e-mail server. In an Internet service provider (ISP) environment, this could be via the ISP. In the case of web mail, it is the mail service (Gmail, Hotmail/Live, etc.). In a corporate environment it is the corporate mail server.</a:t>
            </a:r>
          </a:p>
          <a:p>
            <a:r>
              <a:rPr lang="en-US" dirty="0" smtClean="0"/>
              <a:t>3. a. The receiving e-mail server scans the e-mail for viruses, malware, and other threats.</a:t>
            </a:r>
          </a:p>
          <a:p>
            <a:r>
              <a:rPr lang="en-US" dirty="0" smtClean="0"/>
              <a:t>3. b. The mail server uses DNS to obtain the recipient e-mail server address via an MX record.</a:t>
            </a:r>
          </a:p>
          <a:p>
            <a:r>
              <a:rPr lang="en-US" dirty="0" smtClean="0"/>
              <a:t>4. The mail server prepares the e-mail for transit across the Internet to the recipient’s mail server.</a:t>
            </a:r>
          </a:p>
          <a:p>
            <a:r>
              <a:rPr lang="en-US" dirty="0" smtClean="0"/>
              <a:t>5. The e-mail is routed across the Internet.</a:t>
            </a:r>
          </a:p>
          <a:p>
            <a:r>
              <a:rPr lang="en-US" dirty="0" smtClean="0"/>
              <a:t>6. The receiving e-mail server scans the e-mail for viruses, malware, and other threats.</a:t>
            </a:r>
          </a:p>
          <a:p>
            <a:r>
              <a:rPr lang="en-US" dirty="0" smtClean="0"/>
              <a:t>7. The e-mail is passed to the recipient’s in-box, where it can be read.</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a:t>
            </a:fld>
            <a:endParaRPr lang="en-US" altLang="en-US" dirty="0"/>
          </a:p>
        </p:txBody>
      </p:sp>
    </p:spTree>
    <p:extLst>
      <p:ext uri="{BB962C8B-B14F-4D97-AF65-F5344CB8AC3E}">
        <p14:creationId xmlns:p14="http://schemas.microsoft.com/office/powerpoint/2010/main" val="31251802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Rot="1" noChangeAspect="1" noChangeArrowheads="1" noTextEdit="1"/>
          </p:cNvSpPr>
          <p:nvPr>
            <p:ph type="sldImg"/>
          </p:nvPr>
        </p:nvSpPr>
        <p:spPr>
          <a:ln/>
        </p:spPr>
      </p:sp>
      <p:sp>
        <p:nvSpPr>
          <p:cNvPr id="4710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Tree>
    <p:extLst>
      <p:ext uri="{BB962C8B-B14F-4D97-AF65-F5344CB8AC3E}">
        <p14:creationId xmlns:p14="http://schemas.microsoft.com/office/powerpoint/2010/main" val="299625872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Active Server Pages (ASP)</a:t>
            </a:r>
            <a:r>
              <a:rPr lang="en-US" dirty="0" smtClean="0"/>
              <a:t> – Microsoft’s server-side script technology for dynamically generated web pages.</a:t>
            </a:r>
          </a:p>
          <a:p>
            <a:r>
              <a:rPr lang="en-US" u="sng" dirty="0" smtClean="0"/>
              <a:t>ActiveX</a:t>
            </a:r>
            <a:r>
              <a:rPr lang="en-US" dirty="0" smtClean="0"/>
              <a:t> – A Microsoft technology that facilitates rich Internet applications, and therefore extends and enhances the functionality of Microsoft Internet Explorer. Like Java, ActiveX enables the development of interactive content. When an ActiveX-aware browser encounters a web page that includes an unsupported feature, it can automatically install the appropriate application so the feature can be used.</a:t>
            </a:r>
          </a:p>
          <a:p>
            <a:r>
              <a:rPr lang="en-US" u="sng" dirty="0" smtClean="0"/>
              <a:t>ASP.NET</a:t>
            </a:r>
            <a:r>
              <a:rPr lang="en-US" dirty="0" smtClean="0"/>
              <a:t> – A technology</a:t>
            </a:r>
            <a:r>
              <a:rPr lang="en-US" baseline="0" dirty="0" smtClean="0"/>
              <a:t> that</a:t>
            </a:r>
            <a:r>
              <a:rPr lang="en-US" dirty="0" smtClean="0"/>
              <a:t> operates in much the same fashion as CGI: it allows programs to be run outside the web server and to return data to the web server to be served to end users via a web page.</a:t>
            </a:r>
          </a:p>
          <a:p>
            <a:r>
              <a:rPr lang="en-US" u="sng" dirty="0" smtClean="0"/>
              <a:t>Authenticode</a:t>
            </a:r>
            <a:r>
              <a:rPr lang="en-US" dirty="0" smtClean="0"/>
              <a:t> – Microsoft code-signing technology used to provide integrity and attribution on software.</a:t>
            </a:r>
          </a:p>
          <a:p>
            <a:r>
              <a:rPr lang="en-US" u="sng" dirty="0" smtClean="0"/>
              <a:t>Buffer overflow</a:t>
            </a:r>
            <a:r>
              <a:rPr lang="en-US" dirty="0" smtClean="0"/>
              <a:t> – A specific type of software coding error that enables user input to overflow the allocated storage area and corrupt a running program.</a:t>
            </a:r>
          </a:p>
          <a:p>
            <a:r>
              <a:rPr lang="en-US" u="sng" dirty="0" smtClean="0"/>
              <a:t>Code signing</a:t>
            </a:r>
            <a:r>
              <a:rPr lang="en-US" dirty="0" smtClean="0"/>
              <a:t> – The application of digital signature technology to software for purposes of integrity and authentication control.</a:t>
            </a:r>
          </a:p>
          <a:p>
            <a:r>
              <a:rPr lang="en-US" u="sng" dirty="0" smtClean="0"/>
              <a:t>Common Gateway Interface (CGI)</a:t>
            </a:r>
            <a:r>
              <a:rPr lang="en-US" dirty="0" smtClean="0"/>
              <a:t> – An older, outdated technology used for server-side execution of programs on web sites.</a:t>
            </a:r>
          </a:p>
          <a:p>
            <a:r>
              <a:rPr lang="en-US" u="sng" dirty="0" smtClean="0"/>
              <a:t>Cookie</a:t>
            </a:r>
            <a:r>
              <a:rPr lang="en-US" dirty="0" smtClean="0"/>
              <a:t> – Information stored on a user’s computer by a web server to maintain the state of the connection to the web server. Used primarily so preferences or previously used information can be recalled on future requests to the server.</a:t>
            </a:r>
          </a:p>
          <a:p>
            <a:r>
              <a:rPr lang="en-US" u="sng" dirty="0" smtClean="0"/>
              <a:t>File Transfer Protocol (FTP)</a:t>
            </a:r>
            <a:r>
              <a:rPr lang="en-US" dirty="0" smtClean="0"/>
              <a:t> – An application-level protocol used to transfer files over a network connection.</a:t>
            </a:r>
          </a:p>
          <a:p>
            <a:r>
              <a:rPr lang="en-US" u="sng" dirty="0" smtClean="0"/>
              <a:t>Hypertext Markup Language (HTML)</a:t>
            </a:r>
            <a:r>
              <a:rPr lang="en-US" dirty="0" smtClean="0"/>
              <a:t> – A protocol used to mark up text for use across HTTP.</a:t>
            </a:r>
          </a:p>
          <a:p>
            <a:r>
              <a:rPr lang="en-US" u="sng" dirty="0" smtClean="0"/>
              <a:t>Inlining</a:t>
            </a:r>
            <a:r>
              <a:rPr lang="en-US" dirty="0" smtClean="0"/>
              <a:t> – Using an embedded control from another site with or without the other site’s permission.</a:t>
            </a:r>
          </a:p>
          <a:p>
            <a:r>
              <a:rPr lang="en-US" u="sng" dirty="0" smtClean="0"/>
              <a:t>Internet Engineering Task Force (IETF)</a:t>
            </a:r>
            <a:r>
              <a:rPr lang="en-US" u="none" dirty="0" smtClean="0"/>
              <a:t> </a:t>
            </a:r>
            <a:r>
              <a:rPr lang="en-US" dirty="0" smtClean="0"/>
              <a:t>– A large international community of network designers, operators, vendors, and researchers, open to any interested individual concerned with the evolution of the Internet architecture and the smooth operation of the Internet. The actual technical work of the IETF is done in its working groups, which are organized by topic into several areas (such as routing, transport, and security). Much of the work is handled via mailing lists, with meetings held three times per year.</a:t>
            </a:r>
          </a:p>
          <a:p>
            <a:r>
              <a:rPr lang="en-US" u="sng" dirty="0" smtClean="0"/>
              <a:t>Java</a:t>
            </a:r>
            <a:r>
              <a:rPr lang="en-US" baseline="0" dirty="0" smtClean="0"/>
              <a:t> – A computer language invented by Sun Microsystems as an alternative to Microsoft’s development languages. Designed to be platform-independent and based on C, Java offered a low learning curve and a way of implementing programs across an enterprise, independent of platform.</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58</a:t>
            </a:fld>
            <a:endParaRPr lang="en-US" altLang="en-US" dirty="0"/>
          </a:p>
        </p:txBody>
      </p:sp>
    </p:spTree>
    <p:extLst>
      <p:ext uri="{BB962C8B-B14F-4D97-AF65-F5344CB8AC3E}">
        <p14:creationId xmlns:p14="http://schemas.microsoft.com/office/powerpoint/2010/main" val="30283813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JavaScript</a:t>
            </a:r>
            <a:r>
              <a:rPr lang="en-US" dirty="0" smtClean="0"/>
              <a:t> – A scripting language developed by Netscape and designed to be operated within a browser instance. JavaScript works through the browser environment. The primary purpose of JavaScript is to enable features such as validation of forms before they are submitted to the server.</a:t>
            </a:r>
          </a:p>
          <a:p>
            <a:r>
              <a:rPr lang="en-US" dirty="0" smtClean="0"/>
              <a:t>Lightweight Directory Access Protocol (LDAP) – This is an application protocol for querying and modifying directory services running over TCP/IP.</a:t>
            </a:r>
          </a:p>
          <a:p>
            <a:r>
              <a:rPr lang="en-US" u="sng" dirty="0" smtClean="0"/>
              <a:t>PHP</a:t>
            </a:r>
            <a:r>
              <a:rPr lang="en-US" dirty="0" smtClean="0"/>
              <a:t> – This is a general-purpose scripting language, originally designed for web development to produce dynamic web pages.</a:t>
            </a:r>
          </a:p>
          <a:p>
            <a:r>
              <a:rPr lang="en-US" u="sng" dirty="0" smtClean="0"/>
              <a:t>Plug-in</a:t>
            </a:r>
            <a:r>
              <a:rPr lang="en-US" dirty="0" smtClean="0"/>
              <a:t> – These are small application programs that increase a browser’s ability to handle new data types and add new functionality.</a:t>
            </a:r>
          </a:p>
          <a:p>
            <a:r>
              <a:rPr lang="en-US" u="sng" dirty="0" smtClean="0"/>
              <a:t>Secure Sockets Layer (SSL)</a:t>
            </a:r>
            <a:r>
              <a:rPr lang="en-US" dirty="0" smtClean="0"/>
              <a:t> – An encrypting layer between the session and transport layers of the OSI model designed to encrypt above the transport layer, enabling secure sessions between hosts.</a:t>
            </a:r>
          </a:p>
          <a:p>
            <a:r>
              <a:rPr lang="en-US" u="sng" dirty="0" smtClean="0"/>
              <a:t>Server-side scripting</a:t>
            </a:r>
            <a:r>
              <a:rPr lang="en-US" dirty="0" smtClean="0"/>
              <a:t> – The processing of scripts on the server side of an Internet connection to prevent client tampering with the process.</a:t>
            </a:r>
          </a:p>
          <a:p>
            <a:r>
              <a:rPr lang="en-US" u="sng" dirty="0" smtClean="0"/>
              <a:t>SSL stripping attack</a:t>
            </a:r>
            <a:r>
              <a:rPr lang="en-US" dirty="0" smtClean="0"/>
              <a:t> – A specific type of man-in-the-middle attack against SSL.</a:t>
            </a:r>
          </a:p>
          <a:p>
            <a:r>
              <a:rPr lang="en-US" u="sng" dirty="0" smtClean="0"/>
              <a:t>Transport Layer Security (TLS)</a:t>
            </a:r>
            <a:r>
              <a:rPr lang="en-US" u="none" dirty="0" smtClean="0"/>
              <a:t> </a:t>
            </a:r>
            <a:r>
              <a:rPr lang="en-US" dirty="0" smtClean="0"/>
              <a:t>– A newer form of SSL that is now an Internet standard.</a:t>
            </a:r>
          </a:p>
          <a:p>
            <a:r>
              <a:rPr lang="en-US" u="sng" dirty="0" smtClean="0"/>
              <a:t>Uniform Resource Locator (URL)</a:t>
            </a:r>
            <a:r>
              <a:rPr lang="en-US" u="none" dirty="0" smtClean="0"/>
              <a:t> </a:t>
            </a:r>
            <a:r>
              <a:rPr lang="en-US" dirty="0" smtClean="0"/>
              <a:t>– A specific character string used to point to a specific item across the Internet.</a:t>
            </a:r>
          </a:p>
          <a:p>
            <a:r>
              <a:rPr lang="en-US" u="sng" dirty="0" smtClean="0"/>
              <a:t>X.500</a:t>
            </a:r>
            <a:r>
              <a:rPr lang="en-US" dirty="0" smtClean="0"/>
              <a:t> – The standard format for directory services including LDAP.</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59</a:t>
            </a:fld>
            <a:endParaRPr lang="en-US" altLang="en-US" dirty="0"/>
          </a:p>
        </p:txBody>
      </p:sp>
    </p:spTree>
    <p:extLst>
      <p:ext uri="{BB962C8B-B14F-4D97-AF65-F5344CB8AC3E}">
        <p14:creationId xmlns:p14="http://schemas.microsoft.com/office/powerpoint/2010/main" val="11156902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60</a:t>
            </a:fld>
            <a:endParaRPr lang="en-US" altLang="en-US" dirty="0"/>
          </a:p>
        </p:txBody>
      </p:sp>
    </p:spTree>
    <p:extLst>
      <p:ext uri="{BB962C8B-B14F-4D97-AF65-F5344CB8AC3E}">
        <p14:creationId xmlns:p14="http://schemas.microsoft.com/office/powerpoint/2010/main" val="14717653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Slide Image Placeholder 1"/>
          <p:cNvSpPr>
            <a:spLocks noGrp="1" noRot="1" noChangeAspect="1" noTextEdit="1"/>
          </p:cNvSpPr>
          <p:nvPr>
            <p:ph type="sldImg"/>
          </p:nvPr>
        </p:nvSpPr>
        <p:spPr>
          <a:ln/>
        </p:spPr>
      </p:sp>
      <p:sp>
        <p:nvSpPr>
          <p:cNvPr id="522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usefulness of the Web is due not just to browsers, but also to web components that enable services for end users through their browser interfaces. These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components use a wide range of protocols and services to deliver the desired content. From a security perspective, they offer users an easy-to-use, secure method</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of conducting data transfers over the Internet. Many protocols have been developed to deliver this content, although for most users, the browser handles the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details.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From a systems point of view, many security concerns have arisen, but they can be grouped into three main tasks:</a:t>
            </a:r>
          </a:p>
          <a:p>
            <a:pPr marL="171450" indent="-171450">
              <a:buFont typeface="Arial" panose="020B0604020202020204" pitchFamily="34" charset="0"/>
              <a:buChar char="•"/>
            </a:pPr>
            <a:r>
              <a:rPr lang="en-US" altLang="en-US" dirty="0" smtClean="0">
                <a:latin typeface="Arial" pitchFamily="34" charset="0"/>
                <a:ea typeface="ヒラギノ角ゴ Pro W3" pitchFamily="-112" charset="-128"/>
              </a:rPr>
              <a:t>Securing a server that delivers content to users over the Web</a:t>
            </a:r>
          </a:p>
          <a:p>
            <a:pPr marL="171450" indent="-171450">
              <a:buFont typeface="Arial" panose="020B0604020202020204" pitchFamily="34" charset="0"/>
              <a:buChar char="•"/>
            </a:pPr>
            <a:r>
              <a:rPr lang="en-US" altLang="en-US" dirty="0" smtClean="0">
                <a:latin typeface="Arial" pitchFamily="34" charset="0"/>
                <a:ea typeface="ヒラギノ角ゴ Pro W3" pitchFamily="-112" charset="-128"/>
              </a:rPr>
              <a:t>Securing the transport of information between users and servers over the Web</a:t>
            </a:r>
          </a:p>
          <a:p>
            <a:pPr marL="171450" indent="-171450">
              <a:buFont typeface="Arial" panose="020B0604020202020204" pitchFamily="34" charset="0"/>
              <a:buChar char="•"/>
            </a:pPr>
            <a:r>
              <a:rPr lang="en-US" altLang="en-US" dirty="0" smtClean="0">
                <a:latin typeface="Arial" pitchFamily="34" charset="0"/>
                <a:ea typeface="ヒラギノ角ゴ Pro W3" pitchFamily="-112" charset="-128"/>
              </a:rPr>
              <a:t>Securing the user’s computer from attack over a web connection</a:t>
            </a:r>
          </a:p>
          <a:p>
            <a:pPr marL="0" indent="0">
              <a:buFont typeface="Arial" panose="020B0604020202020204" pitchFamily="34" charset="0"/>
              <a:buNone/>
            </a:pPr>
            <a:endParaRPr lang="en-US" altLang="en-US" dirty="0" smtClean="0">
              <a:latin typeface="Arial" pitchFamily="34" charset="0"/>
              <a:ea typeface="ヒラギノ角ゴ Pro W3" pitchFamily="-112" charset="-128"/>
            </a:endParaRPr>
          </a:p>
          <a:p>
            <a:pPr marL="0" indent="0">
              <a:buFont typeface="Arial" panose="020B0604020202020204" pitchFamily="34" charset="0"/>
              <a:buNone/>
            </a:pPr>
            <a:r>
              <a:rPr lang="en-US" altLang="en-US" dirty="0" smtClean="0">
                <a:latin typeface="Arial" pitchFamily="34" charset="0"/>
                <a:ea typeface="ヒラギノ角ゴ Pro W3" pitchFamily="-112" charset="-128"/>
              </a:rPr>
              <a:t>This chapter presents the components used on the Web to request and deliver information securely over the Internet.</a:t>
            </a:r>
          </a:p>
          <a:p>
            <a:endParaRPr lang="en-US" altLang="en-US" dirty="0" smtClean="0">
              <a:latin typeface="Arial" pitchFamily="34" charset="0"/>
              <a:ea typeface="ヒラギノ角ゴ Pro W3" pitchFamily="-112" charset="-128"/>
            </a:endParaRPr>
          </a:p>
        </p:txBody>
      </p:sp>
      <p:sp>
        <p:nvSpPr>
          <p:cNvPr id="522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1CAD646-6C92-4079-B6CB-8AF73545F14A}" type="slidenum">
              <a:rPr lang="en-US" altLang="en-US" smtClean="0"/>
              <a:pPr eaLnBrk="1" hangingPunct="1"/>
              <a:t>61</a:t>
            </a:fld>
            <a:endParaRPr lang="en-US" altLang="en-US" dirty="0" smtClean="0"/>
          </a:p>
        </p:txBody>
      </p:sp>
    </p:spTree>
    <p:extLst>
      <p:ext uri="{BB962C8B-B14F-4D97-AF65-F5344CB8AC3E}">
        <p14:creationId xmlns:p14="http://schemas.microsoft.com/office/powerpoint/2010/main" val="99060613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lide Image Placeholder 1"/>
          <p:cNvSpPr>
            <a:spLocks noGrp="1" noRot="1" noChangeAspect="1" noTextEdit="1"/>
          </p:cNvSpPr>
          <p:nvPr>
            <p:ph type="sldImg"/>
          </p:nvPr>
        </p:nvSpPr>
        <p:spPr>
          <a:ln/>
        </p:spPr>
      </p:sp>
      <p:sp>
        <p:nvSpPr>
          <p:cNvPr id="532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When two people communicate, several things must happen for the communication to be effective: they must use a language that both parties understand, and they must correctly use the language—that is, structure and syntax—to express their thoughts. The mode of communication is a separate entity entirely, for the previous statements are important in both spoken and written forms of communication.</a:t>
            </a:r>
          </a:p>
        </p:txBody>
      </p:sp>
      <p:sp>
        <p:nvSpPr>
          <p:cNvPr id="532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8B53DF9E-D0B6-45EE-A4CB-06F53B8FEB7D}" type="slidenum">
              <a:rPr lang="en-US" altLang="en-US" smtClean="0"/>
              <a:pPr eaLnBrk="1" hangingPunct="1"/>
              <a:t>62</a:t>
            </a:fld>
            <a:endParaRPr lang="en-US" altLang="en-US" dirty="0" smtClean="0"/>
          </a:p>
        </p:txBody>
      </p:sp>
    </p:spTree>
    <p:extLst>
      <p:ext uri="{BB962C8B-B14F-4D97-AF65-F5344CB8AC3E}">
        <p14:creationId xmlns:p14="http://schemas.microsoft.com/office/powerpoint/2010/main" val="3238929459"/>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SSL began as a competitive feature to drive sales of Netscape’s web server product, which could then send information securely to end users. This early vision of securing the transmission channel between the web server and the browser became an Internet standard. Today, SSL is almost ubiquitous with respect to e-commerce—all browsers support it as do web servers, and virtually all e-commerce web sites use this method to protect sensitive financial information in transit between web servers and browsers.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Starting with SSL 3.0, in 1999, the IETF issued RFC 2246, “TLS Protocol Version 1.0,” followed by RFC 2712, which added Kerberos authentication, and then RFCs 2817 and 2818, which extended TLS to HTTP version 1.1 (HTTP/1.1). Although SSL has been through several versions, TLS begins with an equivalency to SSL 3.0, so today SSL and TLS are essentially the same, although not interchangeable. Recent attacks have left SSL vulnerable, and the consensus is that SSL is dead and TLS is the path forward, although everyone calls it SSL.</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63</a:t>
            </a:fld>
            <a:endParaRPr lang="en-US" altLang="en-US" dirty="0" smtClean="0"/>
          </a:p>
        </p:txBody>
      </p:sp>
    </p:spTree>
    <p:extLst>
      <p:ext uri="{BB962C8B-B14F-4D97-AF65-F5344CB8AC3E}">
        <p14:creationId xmlns:p14="http://schemas.microsoft.com/office/powerpoint/2010/main" val="312349551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SSL/TLS is a series of functions that exists in the OSI (Open System Interconnection) model between the application layer and the transport and network layers.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When two programs initiate an SSL/TLS connection, one of their first tasks is to compare available protocols and agree on an</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appropriate common cryptographic protocol for use in this particular communication. As SSL/TLS can use separate algorithms and methods for encryption, authentication, and data integrity, each of these is negotiated and determined depending upon need at the beginning of a communication.</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64</a:t>
            </a:fld>
            <a:endParaRPr lang="en-US" altLang="en-US" dirty="0" smtClean="0"/>
          </a:p>
        </p:txBody>
      </p:sp>
    </p:spTree>
    <p:extLst>
      <p:ext uri="{BB962C8B-B14F-4D97-AF65-F5344CB8AC3E}">
        <p14:creationId xmlns:p14="http://schemas.microsoft.com/office/powerpoint/2010/main" val="36130685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Browsers from Mozilla (Firefox) and Microsoft (Internet Explorer 11) allow fairly extensive SSL/TLS setup options </a:t>
            </a:r>
            <a:r>
              <a:rPr lang="en-US" baseline="0" dirty="0" smtClean="0"/>
              <a:t>as shown in </a:t>
            </a:r>
            <a:r>
              <a:rPr lang="en-US" dirty="0" smtClean="0"/>
              <a:t>Figure 17.1</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65</a:t>
            </a:fld>
            <a:endParaRPr lang="en-US" altLang="en-US" dirty="0"/>
          </a:p>
        </p:txBody>
      </p:sp>
    </p:spTree>
    <p:extLst>
      <p:ext uri="{BB962C8B-B14F-4D97-AF65-F5344CB8AC3E}">
        <p14:creationId xmlns:p14="http://schemas.microsoft.com/office/powerpoint/2010/main" val="74577103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smtClean="0">
                <a:latin typeface="Arial" pitchFamily="34" charset="0"/>
                <a:ea typeface="ヒラギノ角ゴ Pro W3" pitchFamily="-112" charset="-128"/>
              </a:rPr>
              <a:t>SSL/TLS uses a wide range of cryptographic protocols. SSL is no longer considered secure.</a:t>
            </a:r>
          </a:p>
          <a:p>
            <a:endParaRPr lang="en-US" altLang="en-US" b="0" dirty="0" smtClean="0">
              <a:latin typeface="Arial" pitchFamily="34" charset="0"/>
              <a:ea typeface="ヒラギノ角ゴ Pro W3" pitchFamily="-112" charset="-128"/>
            </a:endParaRPr>
          </a:p>
          <a:p>
            <a:r>
              <a:rPr lang="en-US" altLang="en-US" b="1" dirty="0" smtClean="0">
                <a:latin typeface="Arial" pitchFamily="34" charset="0"/>
                <a:ea typeface="ヒラギノ角ゴ Pro W3" pitchFamily="-112" charset="-128"/>
              </a:rPr>
              <a:t>How SSL/TLS Works</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To use these protocols effectively between a client and a server, an agreement must be reached on which protocol to use, which is done via the TLS handshake process.</a:t>
            </a:r>
          </a:p>
          <a:p>
            <a:endParaRPr lang="en-US" altLang="en-US" sz="1200" i="1" kern="1200" dirty="0" smtClean="0">
              <a:solidFill>
                <a:schemeClr val="tx1"/>
              </a:solidFill>
              <a:effectLst/>
              <a:latin typeface="Arial" charset="0"/>
              <a:ea typeface="ヒラギノ角ゴ Pro W3" pitchFamily="-111" charset="-128"/>
            </a:endParaRPr>
          </a:p>
          <a:p>
            <a:r>
              <a:rPr lang="en-US" altLang="en-US" dirty="0" smtClean="0">
                <a:latin typeface="Arial" pitchFamily="34" charset="0"/>
                <a:ea typeface="ヒラギノ角ゴ Pro W3" pitchFamily="-112" charset="-128"/>
              </a:rPr>
              <a:t>The process begins with a client request for a secure connection and a server’s response.</a:t>
            </a:r>
          </a:p>
          <a:p>
            <a:r>
              <a:rPr lang="en-US" altLang="en-US" dirty="0" smtClean="0">
                <a:latin typeface="Arial" pitchFamily="34" charset="0"/>
                <a:ea typeface="ヒラギノ角ゴ Pro W3" pitchFamily="-112" charset="-128"/>
              </a:rPr>
              <a:t>For the client and server to communicate, both sides must agree on a commonly held protocol (SSL v1, v2, v3, or TLS v1).</a:t>
            </a:r>
          </a:p>
          <a:p>
            <a:r>
              <a:rPr lang="en-US" altLang="en-US" dirty="0" smtClean="0">
                <a:latin typeface="Arial" pitchFamily="34" charset="0"/>
                <a:ea typeface="ヒラギノ角ゴ Pro W3" pitchFamily="-112" charset="-128"/>
              </a:rPr>
              <a:t>Commonly available cryptographic algorithms include Diffie-Hellman and RSA.</a:t>
            </a:r>
          </a:p>
          <a:p>
            <a:r>
              <a:rPr lang="en-US" altLang="en-US" dirty="0" smtClean="0">
                <a:latin typeface="Arial" pitchFamily="34" charset="0"/>
                <a:ea typeface="ヒラギノ角ゴ Pro W3" pitchFamily="-112" charset="-128"/>
              </a:rPr>
              <a:t>The next step is to exchange certificates and keys as necessary to enable authentication.</a:t>
            </a:r>
          </a:p>
          <a:p>
            <a:r>
              <a:rPr lang="en-US" altLang="en-US" dirty="0" smtClean="0">
                <a:latin typeface="Arial" pitchFamily="34" charset="0"/>
                <a:ea typeface="ヒラギノ角ゴ Pro W3" pitchFamily="-112" charset="-128"/>
              </a:rPr>
              <a:t>The channel is protected by encryption against eavesdropping.</a:t>
            </a:r>
          </a:p>
          <a:p>
            <a:r>
              <a:rPr lang="en-US" altLang="en-US" dirty="0" smtClean="0">
                <a:latin typeface="Arial" pitchFamily="34" charset="0"/>
                <a:ea typeface="ヒラギノ角ゴ Pro W3" pitchFamily="-112" charset="-128"/>
              </a:rPr>
              <a:t>Each packet is encrypted using the symmetric key before transfer across the network, and then decrypted by the receiver.</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66</a:t>
            </a:fld>
            <a:endParaRPr lang="en-US" altLang="en-US" dirty="0" smtClean="0"/>
          </a:p>
        </p:txBody>
      </p:sp>
    </p:spTree>
    <p:extLst>
      <p:ext uri="{BB962C8B-B14F-4D97-AF65-F5344CB8AC3E}">
        <p14:creationId xmlns:p14="http://schemas.microsoft.com/office/powerpoint/2010/main" val="23577799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communication from the MUA to the MTA, SMTP (port 25) is used, and communication from MTA to MTA is also SMTP. The protocol used for communication from the MDA to the MUA on the recipient machine is typically POP/IMAP.</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a:t>
            </a:fld>
            <a:endParaRPr lang="en-US" altLang="en-US" dirty="0"/>
          </a:p>
        </p:txBody>
      </p:sp>
    </p:spTree>
    <p:extLst>
      <p:ext uri="{BB962C8B-B14F-4D97-AF65-F5344CB8AC3E}">
        <p14:creationId xmlns:p14="http://schemas.microsoft.com/office/powerpoint/2010/main" val="40389729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All of this work requires CPU time; hence, SSL/TLS connections require significantly more overhead than unprotected connections. Establishing connections is particularly time consuming, so even stateless web connections are held in a stateful fashion when secured via SSL/TLS, to avoid repeating the handshake process for each request. This makes some web server functionality more difficult, such as implementing web farms, and requires that either an SSL/TLS appliance be used before the web server to maintain state or the SSL/TLS state information be maintained in a directory-type service accessible by all of the web farm servers. Either method requires additional infrastructure and equipment. However, to enable secure e-commerce and other private data transactions over the Internet, this is a cost-effective method to establish a specific level of necessary security.</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67</a:t>
            </a:fld>
            <a:endParaRPr lang="en-US" altLang="en-US" dirty="0" smtClean="0"/>
          </a:p>
        </p:txBody>
      </p:sp>
    </p:spTree>
    <p:extLst>
      <p:ext uri="{BB962C8B-B14F-4D97-AF65-F5344CB8AC3E}">
        <p14:creationId xmlns:p14="http://schemas.microsoft.com/office/powerpoint/2010/main" val="2731087730"/>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dirty="0" smtClean="0"/>
              <a:t>TLS Handshake</a:t>
            </a:r>
          </a:p>
          <a:p>
            <a:pPr marL="0" indent="0">
              <a:buFont typeface="+mj-lt"/>
              <a:buNone/>
            </a:pPr>
            <a:r>
              <a:rPr lang="en-US" dirty="0" smtClean="0"/>
              <a:t>The following steps, depicted in the illustration above, establish a TLS secured channel (the SSL handshake is deprecated due to all versions of SSL being compromised):</a:t>
            </a:r>
          </a:p>
          <a:p>
            <a:pPr marL="228600" indent="-228600">
              <a:buFont typeface="+mj-lt"/>
              <a:buAutoNum type="arabicPeriod"/>
            </a:pPr>
            <a:endParaRPr lang="en-US" dirty="0" smtClean="0"/>
          </a:p>
          <a:p>
            <a:pPr marL="228600" indent="-228600">
              <a:buFont typeface="+mj-lt"/>
              <a:buAutoNum type="arabicPeriod"/>
            </a:pPr>
            <a:r>
              <a:rPr lang="en-US" dirty="0" smtClean="0"/>
              <a:t>The client sends to the server the client’s SSL version number, cipher settings, and session-specific data.</a:t>
            </a:r>
          </a:p>
          <a:p>
            <a:pPr marL="228600" indent="-228600">
              <a:buFont typeface="+mj-lt"/>
              <a:buAutoNum type="arabicPeriod"/>
            </a:pPr>
            <a:r>
              <a:rPr lang="en-US" dirty="0" smtClean="0"/>
              <a:t>The server sends to the client the server’s SSL version number, cipher settings, session-specific data, and its own certificate. If the resource requested requires client authentication, the server requests the client’s certificate.</a:t>
            </a:r>
          </a:p>
          <a:p>
            <a:pPr marL="228600" indent="-228600">
              <a:buFont typeface="+mj-lt"/>
              <a:buAutoNum type="arabicPeriod"/>
            </a:pPr>
            <a:r>
              <a:rPr lang="en-US" dirty="0" smtClean="0"/>
              <a:t>The client authenticates the server using the information it has received. If the server cannot be authenticated, the user is warned of the problem and informed that an encrypted and authenticated connection cannot be established.</a:t>
            </a:r>
          </a:p>
          <a:p>
            <a:pPr marL="228600" indent="-228600">
              <a:buFont typeface="+mj-lt"/>
              <a:buAutoNum type="arabicPeriod"/>
            </a:pPr>
            <a:r>
              <a:rPr lang="en-US" dirty="0" smtClean="0"/>
              <a:t>The client encrypts a seed value with the server’s public key (from certificate—step 2) and sends it to the server. If the server requested client authentication, the client also sends the client certificate.</a:t>
            </a:r>
          </a:p>
          <a:p>
            <a:pPr marL="228600" indent="-228600">
              <a:buFont typeface="+mj-lt"/>
              <a:buAutoNum type="arabicPeriod"/>
            </a:pPr>
            <a:r>
              <a:rPr lang="en-US" dirty="0" smtClean="0"/>
              <a:t>If the server requested client authentication, the server attempts to authenticate the client certificate. If the client certificate cannot be authenticated, the session ends.</a:t>
            </a:r>
          </a:p>
          <a:p>
            <a:pPr marL="228600" indent="-228600">
              <a:buFont typeface="+mj-lt"/>
              <a:buAutoNum type="arabicPeriod"/>
            </a:pPr>
            <a:r>
              <a:rPr lang="en-US" dirty="0" smtClean="0"/>
              <a:t>The server uses its private key to decrypt the secret, and then performs a series of steps (which the client also performs) to generate a master secret. The required steps depend on the cryptographic method used for key exchange.</a:t>
            </a:r>
          </a:p>
          <a:p>
            <a:pPr marL="228600" indent="-228600">
              <a:buFont typeface="+mj-lt"/>
              <a:buAutoNum type="arabicPeriod"/>
            </a:pPr>
            <a:r>
              <a:rPr lang="en-US" dirty="0" smtClean="0"/>
              <a:t>Both the client and the server use the master secret to generate the session key, which is a symmetric key used to encrypt and decrypt information exchanged during the SSL session.</a:t>
            </a:r>
          </a:p>
          <a:p>
            <a:pPr marL="228600" indent="-228600">
              <a:buFont typeface="+mj-lt"/>
              <a:buAutoNum type="arabicPeriod"/>
            </a:pPr>
            <a:r>
              <a:rPr lang="en-US" dirty="0" smtClean="0"/>
              <a:t>The client sends a message informing the server that future messages from the client will be encrypted with the session key. It then sends a separate (encrypted) message indicating that the client portion of the handshake is finished.</a:t>
            </a:r>
          </a:p>
          <a:p>
            <a:pPr marL="228600" indent="-228600">
              <a:buFont typeface="+mj-lt"/>
              <a:buAutoNum type="arabicPeriod"/>
            </a:pPr>
            <a:r>
              <a:rPr lang="en-US" dirty="0" smtClean="0"/>
              <a:t>The server sends a message informing the client that future messages from the server will be encrypted with the session key. It then sends a separate (encrypted) message indicating that the server portion of the handshake is finished.</a:t>
            </a:r>
          </a:p>
          <a:p>
            <a:pPr marL="228600" indent="-228600">
              <a:buFont typeface="+mj-lt"/>
              <a:buAutoNum type="arabicPeriod"/>
            </a:pPr>
            <a:r>
              <a:rPr lang="en-US" dirty="0" smtClean="0"/>
              <a:t>The SSL handshake is now complete and the session can begin.</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68</a:t>
            </a:fld>
            <a:endParaRPr lang="en-US" altLang="en-US" dirty="0"/>
          </a:p>
        </p:txBody>
      </p:sp>
    </p:spTree>
    <p:extLst>
      <p:ext uri="{BB962C8B-B14F-4D97-AF65-F5344CB8AC3E}">
        <p14:creationId xmlns:p14="http://schemas.microsoft.com/office/powerpoint/2010/main" val="11063787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69</a:t>
            </a:fld>
            <a:endParaRPr lang="en-US" altLang="en-US" dirty="0" smtClean="0"/>
          </a:p>
        </p:txBody>
      </p:sp>
    </p:spTree>
    <p:extLst>
      <p:ext uri="{BB962C8B-B14F-4D97-AF65-F5344CB8AC3E}">
        <p14:creationId xmlns:p14="http://schemas.microsoft.com/office/powerpoint/2010/main" val="312747110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itchFamily="34" charset="0"/>
              <a:ea typeface="ヒラギノ角ゴ Pro W3" pitchFamily="-112" charset="-128"/>
            </a:endParaRP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70</a:t>
            </a:fld>
            <a:endParaRPr lang="en-US" altLang="en-US" dirty="0" smtClean="0"/>
          </a:p>
        </p:txBody>
      </p:sp>
    </p:spTree>
    <p:extLst>
      <p:ext uri="{BB962C8B-B14F-4D97-AF65-F5344CB8AC3E}">
        <p14:creationId xmlns:p14="http://schemas.microsoft.com/office/powerpoint/2010/main" val="355558453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71</a:t>
            </a:fld>
            <a:endParaRPr lang="en-US" altLang="en-US" dirty="0"/>
          </a:p>
        </p:txBody>
      </p:sp>
    </p:spTree>
    <p:extLst>
      <p:ext uri="{BB962C8B-B14F-4D97-AF65-F5344CB8AC3E}">
        <p14:creationId xmlns:p14="http://schemas.microsoft.com/office/powerpoint/2010/main" val="276926169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72</a:t>
            </a:fld>
            <a:endParaRPr lang="en-US" altLang="en-US" dirty="0"/>
          </a:p>
        </p:txBody>
      </p:sp>
    </p:spTree>
    <p:extLst>
      <p:ext uri="{BB962C8B-B14F-4D97-AF65-F5344CB8AC3E}">
        <p14:creationId xmlns:p14="http://schemas.microsoft.com/office/powerpoint/2010/main" val="37106285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73</a:t>
            </a:fld>
            <a:endParaRPr lang="en-US" altLang="en-US" dirty="0"/>
          </a:p>
        </p:txBody>
      </p:sp>
    </p:spTree>
    <p:extLst>
      <p:ext uri="{BB962C8B-B14F-4D97-AF65-F5344CB8AC3E}">
        <p14:creationId xmlns:p14="http://schemas.microsoft.com/office/powerpoint/2010/main" val="18359095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74</a:t>
            </a:fld>
            <a:endParaRPr lang="en-US" altLang="en-US" dirty="0"/>
          </a:p>
        </p:txBody>
      </p:sp>
    </p:spTree>
    <p:extLst>
      <p:ext uri="{BB962C8B-B14F-4D97-AF65-F5344CB8AC3E}">
        <p14:creationId xmlns:p14="http://schemas.microsoft.com/office/powerpoint/2010/main" val="1578036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Slide Image Placeholder 1"/>
          <p:cNvSpPr>
            <a:spLocks noGrp="1" noRot="1" noChangeAspect="1" noTextEdit="1"/>
          </p:cNvSpPr>
          <p:nvPr>
            <p:ph type="sldImg"/>
          </p:nvPr>
        </p:nvSpPr>
        <p:spPr>
          <a:ln/>
        </p:spPr>
      </p:sp>
      <p:sp>
        <p:nvSpPr>
          <p:cNvPr id="542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This type of attack has occurred and has been used to steal passwords and other sensitive material from users, performing the theft as the user actually types in the data.</a:t>
            </a:r>
          </a:p>
        </p:txBody>
      </p:sp>
      <p:sp>
        <p:nvSpPr>
          <p:cNvPr id="542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5C013DE0-67F4-4658-A045-8D32FB726FAD}" type="slidenum">
              <a:rPr lang="en-US" altLang="en-US" smtClean="0"/>
              <a:pPr eaLnBrk="1" hangingPunct="1"/>
              <a:t>75</a:t>
            </a:fld>
            <a:endParaRPr lang="en-US" altLang="en-US" dirty="0" smtClean="0"/>
          </a:p>
        </p:txBody>
      </p:sp>
    </p:spTree>
    <p:extLst>
      <p:ext uri="{BB962C8B-B14F-4D97-AF65-F5344CB8AC3E}">
        <p14:creationId xmlns:p14="http://schemas.microsoft.com/office/powerpoint/2010/main" val="3614227139"/>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b="1" i="0" dirty="0" smtClean="0"/>
              <a:t>SSL/TLS Proxy Attack</a:t>
            </a:r>
          </a:p>
          <a:p>
            <a:pPr marL="0" indent="0">
              <a:buFont typeface="+mj-lt"/>
              <a:buNone/>
            </a:pPr>
            <a:r>
              <a:rPr lang="en-US" dirty="0" smtClean="0"/>
              <a:t>SSL/TLS-based security is not foolproof. It can be defeated, as in the case of a proxy-based attack. Examining the handshake, the following steps could occur, as shown in this illustration:</a:t>
            </a:r>
          </a:p>
          <a:p>
            <a:pPr marL="228600" indent="-228600">
              <a:buFont typeface="+mj-lt"/>
              <a:buAutoNum type="arabicPeriod"/>
            </a:pPr>
            <a:endParaRPr lang="en-US" dirty="0" smtClean="0"/>
          </a:p>
          <a:p>
            <a:pPr marL="228600" indent="-228600">
              <a:buFont typeface="+mj-lt"/>
              <a:buAutoNum type="arabicPeriod"/>
            </a:pPr>
            <a:r>
              <a:rPr lang="en-US" dirty="0" smtClean="0"/>
              <a:t>The client (C) initiates a TLS session with their bank server (S) through a proxy (P).</a:t>
            </a:r>
          </a:p>
          <a:p>
            <a:pPr marL="228600" indent="-228600">
              <a:buFont typeface="+mj-lt"/>
              <a:buAutoNum type="arabicPeriod"/>
            </a:pPr>
            <a:r>
              <a:rPr lang="en-US" dirty="0" smtClean="0"/>
              <a:t>P acts by echoing the information sent to it by C (step 1a) to S (step 1b), imitating C to S, and establishing a secure channel between P and S (TLS #1).</a:t>
            </a:r>
          </a:p>
          <a:p>
            <a:pPr marL="228600" indent="-228600">
              <a:buFont typeface="+mj-lt"/>
              <a:buAutoNum type="arabicPeriod"/>
            </a:pPr>
            <a:r>
              <a:rPr lang="en-US" dirty="0" smtClean="0"/>
              <a:t>P creates a second secure channel to C (TLS #2), using information received from S, pretending to be S.</a:t>
            </a:r>
          </a:p>
          <a:p>
            <a:pPr marL="228600" indent="-228600">
              <a:buFont typeface="+mj-lt"/>
              <a:buAutoNum type="arabicPeriod"/>
            </a:pPr>
            <a:r>
              <a:rPr lang="en-US" dirty="0" smtClean="0"/>
              <a:t>The user assumes that the dotted lines occur—a secure channel to the bank directly—when the client actually has only a secure channel to the proxy. In fact, the proxy has the secure channel to the bank, and as far as the bank is concerned, the proxy is the client and using the client’s credentials. For a proxy that is not completely trusted, this could be a nightmare for the client.</a:t>
            </a:r>
          </a:p>
          <a:p>
            <a:endParaRPr lang="en-US" dirty="0" smtClean="0"/>
          </a:p>
          <a:p>
            <a:r>
              <a:rPr lang="en-US" dirty="0" smtClean="0"/>
              <a:t>The advent of high-assurance certificates prevents the proxy from imitating the bank, as it cannot give the correct set of credentials back to the client to complete the high-assurance handshake. Mutual authentication is also designed to prevent this, as the proxy cannot simultaneously imitate both sides of the handshake. Mutual authentication is rarely used, as there is the issue of maintaining client certificates that are trusted to a server—a challenge for broad-reach sites like financial institutions and e-commerce sites.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76</a:t>
            </a:fld>
            <a:endParaRPr lang="en-US" altLang="en-US" dirty="0"/>
          </a:p>
        </p:txBody>
      </p:sp>
    </p:spTree>
    <p:extLst>
      <p:ext uri="{BB962C8B-B14F-4D97-AF65-F5344CB8AC3E}">
        <p14:creationId xmlns:p14="http://schemas.microsoft.com/office/powerpoint/2010/main" val="8517673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a:t>
            </a:fld>
            <a:endParaRPr lang="en-US" altLang="en-US" dirty="0"/>
          </a:p>
        </p:txBody>
      </p:sp>
    </p:spTree>
    <p:extLst>
      <p:ext uri="{BB962C8B-B14F-4D97-AF65-F5344CB8AC3E}">
        <p14:creationId xmlns:p14="http://schemas.microsoft.com/office/powerpoint/2010/main" val="36659247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HTTP is used for the transfer of hyperlinked data over the Internet, from web servers to browsers. When a user types a URL such as http://www.example.com into a browser, the http:// portion indicates that the desired method of data transfer is HTTP. Although it was initially created just for HTML pages, today many protocols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deliver content over this connection protocol. HTTP traffic takes place over TCP port 80 by default, and this port is typically left open on firewalls because of the extensive use of HTTP.</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One of the primary drivers behind the development of SSL/TLS was the desire to hide the complexities of cryptography from end users. When using an SSL/TLS-enabled browser, this can be done simply by requesting a secure connection from a web server instead of a nonsecure connection. With respect to HTTP connections, this is as simple as using https:// in place of http://.</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entry of an SSL/TLS-based protocol will cause a browser to perform the necessary negotiations with the web server to establish the required level of security. Once these negotiations have been completed and the session is secured by a session key, a closed padlock icon is displayed in the lower right of the screen to indicate that the session is secure. If the protocol is </a:t>
            </a:r>
            <a:r>
              <a:rPr lang="en-US" sz="1200" i="1" kern="1200" dirty="0" smtClean="0">
                <a:solidFill>
                  <a:schemeClr val="tx1"/>
                </a:solidFill>
                <a:effectLst/>
                <a:latin typeface="Arial" charset="0"/>
                <a:ea typeface="ヒラギノ角ゴ Pro W3" pitchFamily="-111" charset="-128"/>
                <a:cs typeface="ヒラギノ角ゴ Pro W3" pitchFamily="-111" charset="-128"/>
              </a:rPr>
              <a:t>https:</a:t>
            </a:r>
            <a:r>
              <a:rPr lang="en-US" sz="1200" i="0" kern="1200" dirty="0" smtClean="0">
                <a:solidFill>
                  <a:schemeClr val="tx1"/>
                </a:solidFill>
                <a:effectLst/>
                <a:latin typeface="Arial" charset="0"/>
                <a:ea typeface="ヒラギノ角ゴ Pro W3" pitchFamily="-111" charset="-128"/>
                <a:cs typeface="ヒラギノ角ゴ Pro W3" pitchFamily="-111" charset="-128"/>
              </a:rPr>
              <a:t>, your connection is secure; if it is </a:t>
            </a:r>
            <a:r>
              <a:rPr lang="en-US" sz="1200" i="1" kern="1200" dirty="0" smtClean="0">
                <a:solidFill>
                  <a:schemeClr val="tx1"/>
                </a:solidFill>
                <a:effectLst/>
                <a:latin typeface="Arial" charset="0"/>
                <a:ea typeface="ヒラギノ角ゴ Pro W3" pitchFamily="-111" charset="-128"/>
                <a:cs typeface="ヒラギノ角ゴ Pro W3" pitchFamily="-111" charset="-128"/>
              </a:rPr>
              <a:t>http:</a:t>
            </a:r>
            <a:r>
              <a:rPr lang="en-US" sz="1200" i="0" kern="1200" dirty="0" smtClean="0">
                <a:solidFill>
                  <a:schemeClr val="tx1"/>
                </a:solidFill>
                <a:effectLst/>
                <a:latin typeface="Arial" charset="0"/>
                <a:ea typeface="ヒラギノ角ゴ Pro W3" pitchFamily="-111" charset="-128"/>
                <a:cs typeface="ヒラギノ角ゴ Pro W3" pitchFamily="-111" charset="-128"/>
              </a:rPr>
              <a:t>, then the connection is carried by plaintext for anyone to see.</a:t>
            </a:r>
            <a:endParaRPr lang="en-US" altLang="en-US" dirty="0" smtClean="0">
              <a:latin typeface="Arial" pitchFamily="34" charset="0"/>
              <a:ea typeface="ヒラギノ角ゴ Pro W3" pitchFamily="-112" charset="-128"/>
            </a:endParaRPr>
          </a:p>
          <a:p>
            <a:endParaRPr lang="en-US" altLang="en-US" b="0" dirty="0" smtClean="0">
              <a:latin typeface="Arial" pitchFamily="34" charset="0"/>
              <a:ea typeface="ヒラギノ角ゴ Pro W3" pitchFamily="-112" charset="-128"/>
            </a:endParaRPr>
          </a:p>
          <a:p>
            <a:r>
              <a:rPr lang="en-US" altLang="en-US" b="1" dirty="0" smtClean="0">
                <a:latin typeface="Arial" pitchFamily="34" charset="0"/>
                <a:ea typeface="ヒラギノ角ゴ Pro W3" pitchFamily="-112" charset="-128"/>
              </a:rPr>
              <a:t>EXAM TIP: </a:t>
            </a:r>
            <a:r>
              <a:rPr lang="en-US" altLang="en-US" dirty="0" smtClean="0">
                <a:latin typeface="Arial" pitchFamily="34" charset="0"/>
                <a:ea typeface="ヒラギノ角ゴ Pro W3" pitchFamily="-112" charset="-128"/>
              </a:rPr>
              <a:t>HTTPS (HTTP over SSL) uses TCP Port 443. The unencrypted form is HyperText Transfer Protocol (HTTP), which uses TCP Port 80.</a:t>
            </a:r>
          </a:p>
          <a:p>
            <a:endParaRPr lang="en-US" altLang="en-US" dirty="0" smtClean="0">
              <a:latin typeface="Arial" pitchFamily="34" charset="0"/>
              <a:ea typeface="ヒラギノ角ゴ Pro W3" pitchFamily="-112" charset="-128"/>
            </a:endParaRPr>
          </a:p>
          <a:p>
            <a:endParaRPr lang="en-US" altLang="en-US" dirty="0" smtClean="0">
              <a:latin typeface="Arial" pitchFamily="34" charset="0"/>
              <a:ea typeface="ヒラギノ角ゴ Pro W3" pitchFamily="-112" charset="-128"/>
            </a:endParaRP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ADE6211-E8DD-4295-B1C4-BEAE0C8F4862}" type="slidenum">
              <a:rPr lang="en-US" altLang="en-US" smtClean="0"/>
              <a:pPr eaLnBrk="1" hangingPunct="1"/>
              <a:t>77</a:t>
            </a:fld>
            <a:endParaRPr lang="en-US" altLang="en-US" dirty="0" smtClean="0"/>
          </a:p>
        </p:txBody>
      </p:sp>
    </p:spTree>
    <p:extLst>
      <p:ext uri="{BB962C8B-B14F-4D97-AF65-F5344CB8AC3E}">
        <p14:creationId xmlns:p14="http://schemas.microsoft.com/office/powerpoint/2010/main" val="15559714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17.6 shows a secure connection in Internet Explorer.</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As of Internet Explorer 7, Microsoft places the padlock icon in an obvious position, next to the URL, instead of in the lower-right corner of the screen, where users could more easily miss it.</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78</a:t>
            </a:fld>
            <a:endParaRPr lang="en-US" altLang="en-US" dirty="0"/>
          </a:p>
        </p:txBody>
      </p:sp>
    </p:spTree>
    <p:extLst>
      <p:ext uri="{BB962C8B-B14F-4D97-AF65-F5344CB8AC3E}">
        <p14:creationId xmlns:p14="http://schemas.microsoft.com/office/powerpoint/2010/main" val="241114205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17.7 shows a secure connection in Firefox.</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79</a:t>
            </a:fld>
            <a:endParaRPr lang="en-US" altLang="en-US" dirty="0"/>
          </a:p>
        </p:txBody>
      </p:sp>
    </p:spTree>
    <p:extLst>
      <p:ext uri="{BB962C8B-B14F-4D97-AF65-F5344CB8AC3E}">
        <p14:creationId xmlns:p14="http://schemas.microsoft.com/office/powerpoint/2010/main" val="3001116267"/>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To combat a variety of attacks, in 2006 the SSL/TLS landscape changed with the advent of extended validation certificates and high security browsers. These changes</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provide visual cues to the user when high assurance certificates are being used as part of a secure SSL/TLS connection. These improvements were in response to phishing sites and online fraud, and although they require additional costs and registration on the part of the vendors, this is a modest up-front cost to help reduce fraud and provide confidence to customers.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objective of enabling cryptographic methods in this fashion is to make it easy for end users to use these protocols. SSL/TLS is designed to be protocol agnostic. Although designed to run on top of TCP/IP, it can operate on top of other, lower-level protocols, such as X.25. SSL/TLS requires a reliable lower-level protocol, so it is not designed and cannot properly function on top of a nonreliable protocol such as the User Datagram Protocol (UDP). Even with this limitation, SSL/TLS has been used to secure many common TCP/IP-based services.</a:t>
            </a:r>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2ADE6211-E8DD-4295-B1C4-BEAE0C8F4862}" type="slidenum">
              <a:rPr lang="en-US" altLang="en-US" smtClean="0"/>
              <a:pPr eaLnBrk="1" hangingPunct="1"/>
              <a:t>80</a:t>
            </a:fld>
            <a:endParaRPr lang="en-US" altLang="en-US" dirty="0" smtClean="0"/>
          </a:p>
        </p:txBody>
      </p:sp>
    </p:spTree>
    <p:extLst>
      <p:ext uri="{BB962C8B-B14F-4D97-AF65-F5344CB8AC3E}">
        <p14:creationId xmlns:p14="http://schemas.microsoft.com/office/powerpoint/2010/main" val="191583814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websites were first deployed, providing HTTPS was a resource cost issue, because it took processor cycles to encrypt all the connections. Today, with a variety of encryption technologies available, managing the resources for HTTPS connections is much easier, and a case has been made by many in security that all web connections should be HTTPS. This has resulted in the HTTPS Everywhere movement (https://www.eff.org/https-everywhere/), spearheaded by the Electronic Frontier Foundation (EFF).</a:t>
            </a:r>
          </a:p>
          <a:p>
            <a:endParaRPr lang="en-US" dirty="0" smtClean="0"/>
          </a:p>
          <a:p>
            <a:r>
              <a:rPr lang="en-US" dirty="0" smtClean="0"/>
              <a:t>If web sites everywhere would turn off HTTP in favor of using only HTTPS (with TLS in light of SSL vulnerabilities), this would not solve all the security problems, but it would raise the bar substantially for many attacks. HTTPS Everywhere would go a long way for privacy, because it would prevent data snooping. It would also prevent many man-in-the-middle attacks, such as SSL stripping.</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81</a:t>
            </a:fld>
            <a:endParaRPr lang="en-US" altLang="en-US" dirty="0"/>
          </a:p>
        </p:txBody>
      </p:sp>
    </p:spTree>
    <p:extLst>
      <p:ext uri="{BB962C8B-B14F-4D97-AF65-F5344CB8AC3E}">
        <p14:creationId xmlns:p14="http://schemas.microsoft.com/office/powerpoint/2010/main" val="198844374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 Strict Transport Security (HSTS) is an IETF standard and a mechanism to enforce rules to prevent browsers from downgrading security when accessing a site. The policy states that when a web server provides an HTTP response header field named “Strict-Transport-Security,” then the user agent shall comply by not issuing insecure requests. The header field has a time period associated with it, set in the header, during which the policy is in effect.</a:t>
            </a:r>
          </a:p>
          <a:p>
            <a:endParaRPr lang="en-US" dirty="0" smtClean="0"/>
          </a:p>
          <a:p>
            <a:r>
              <a:rPr lang="en-US" dirty="0" smtClean="0"/>
              <a:t>The </a:t>
            </a:r>
            <a:r>
              <a:rPr lang="en-US" b="1" dirty="0" smtClean="0"/>
              <a:t>SSL stripping attack </a:t>
            </a:r>
            <a:r>
              <a:rPr lang="en-US" dirty="0" smtClean="0"/>
              <a:t>works on both SSL and TLS by transparently converting the secure HTTPS connection into a plain HTTP connection, removing the transport layer encryption protections. Although an observant user might notice the drop in security, by then the damage may have been done, and this relies upon users knowing whether a page should be secure or not. No warnings are presented to the user during the downgrade process, which makes the attack fairly subtle to all but the most vigilant. Marlinspike’s </a:t>
            </a:r>
            <a:r>
              <a:rPr lang="en-US" i="0" dirty="0" smtClean="0"/>
              <a:t>sslstrip</a:t>
            </a:r>
            <a:r>
              <a:rPr lang="en-US" dirty="0" smtClean="0"/>
              <a:t> tool fully automates the attack and is available on the Web.</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82</a:t>
            </a:fld>
            <a:endParaRPr lang="en-US" altLang="en-US" dirty="0"/>
          </a:p>
        </p:txBody>
      </p:sp>
    </p:spTree>
    <p:extLst>
      <p:ext uri="{BB962C8B-B14F-4D97-AF65-F5344CB8AC3E}">
        <p14:creationId xmlns:p14="http://schemas.microsoft.com/office/powerpoint/2010/main" val="2949362676"/>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noTextEdit="1"/>
          </p:cNvSpPr>
          <p:nvPr>
            <p:ph type="sldImg"/>
          </p:nvPr>
        </p:nvSpPr>
        <p:spPr>
          <a:ln/>
        </p:spPr>
      </p:sp>
      <p:sp>
        <p:nvSpPr>
          <p:cNvPr id="665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A </a:t>
            </a:r>
            <a:r>
              <a:rPr lang="en-US" altLang="en-US" i="1" dirty="0" smtClean="0">
                <a:latin typeface="Arial" pitchFamily="34" charset="0"/>
                <a:ea typeface="ヒラギノ角ゴ Pro W3" pitchFamily="-112" charset="-128"/>
              </a:rPr>
              <a:t>directory</a:t>
            </a:r>
            <a:r>
              <a:rPr lang="en-US" altLang="en-US" dirty="0" smtClean="0">
                <a:latin typeface="Arial" pitchFamily="34" charset="0"/>
                <a:ea typeface="ヒラギノ角ゴ Pro W3" pitchFamily="-112" charset="-128"/>
              </a:rPr>
              <a:t> is a data storage mechanism similar to a database, but it has several distinct differences designed to provide efficient data retrieval services compared to standard database mechanisms. A directory is designed and optimized for reading data, offering very fast search and retrieval operations. The types of information stored in a directory tend to be descriptive attribute data. A directory offers a static view of data that can be changed without a complex update transaction. The data is hierarchically described in a treelike structure, and a network interface for reading is typical.</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To enable interoperability, the </a:t>
            </a:r>
            <a:r>
              <a:rPr lang="en-US" altLang="en-US" b="1" dirty="0" smtClean="0">
                <a:latin typeface="Arial" pitchFamily="34" charset="0"/>
                <a:ea typeface="ヒラギノ角ゴ Pro W3" pitchFamily="-112" charset="-128"/>
              </a:rPr>
              <a:t>X.500</a:t>
            </a:r>
            <a:r>
              <a:rPr lang="en-US" altLang="en-US" dirty="0" smtClean="0">
                <a:latin typeface="Arial" pitchFamily="34" charset="0"/>
                <a:ea typeface="ヒラギノ角ゴ Pro W3" pitchFamily="-112" charset="-128"/>
              </a:rPr>
              <a:t> standard was created as a standard for directory services. The primary method for accessing an X.500 directory is through the Directory Access Protocol (DAP), a heavyweight protocol that is difficult to implement completely, especially on PCs and more constrained platforms.</a:t>
            </a:r>
            <a:r>
              <a:rPr lang="en-US" altLang="en-US" baseline="0" dirty="0" smtClean="0">
                <a:latin typeface="Arial" pitchFamily="34" charset="0"/>
                <a:ea typeface="ヒラギノ角ゴ Pro W3" pitchFamily="-112" charset="-128"/>
              </a:rPr>
              <a:t> </a:t>
            </a:r>
          </a:p>
          <a:p>
            <a:endParaRPr lang="en-US" altLang="en-US" baseline="0"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This led to the </a:t>
            </a:r>
            <a:r>
              <a:rPr lang="en-US" altLang="en-US" b="1" dirty="0" smtClean="0">
                <a:latin typeface="Arial" pitchFamily="34" charset="0"/>
                <a:ea typeface="ヒラギノ角ゴ Pro W3" pitchFamily="-112" charset="-128"/>
              </a:rPr>
              <a:t>Lightweight Directory Access Protocol (LDAP)</a:t>
            </a:r>
            <a:r>
              <a:rPr lang="en-US" altLang="en-US" dirty="0" smtClean="0">
                <a:latin typeface="Arial" pitchFamily="34" charset="0"/>
                <a:ea typeface="ヒラギノ角ゴ Pro W3" pitchFamily="-112" charset="-128"/>
              </a:rPr>
              <a:t>, which contains the most commonly used functionality. LDAP can interface with X.500 services, and, most importantly, LDAP can be used over TCP with significantly less computing resources than a full X.500 implementation. LDAP offers all of the functionality most directories need and is easier and more economical to implement; hence LDAP has become the Internet standard for directory services.</a:t>
            </a:r>
          </a:p>
        </p:txBody>
      </p:sp>
      <p:sp>
        <p:nvSpPr>
          <p:cNvPr id="665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93FE1CDD-152A-45BE-B9AA-7788A9C5431D}" type="slidenum">
              <a:rPr lang="en-US" altLang="en-US" smtClean="0"/>
              <a:pPr eaLnBrk="1" hangingPunct="1"/>
              <a:t>83</a:t>
            </a:fld>
            <a:endParaRPr lang="en-US" altLang="en-US" dirty="0" smtClean="0"/>
          </a:p>
        </p:txBody>
      </p:sp>
    </p:spTree>
    <p:extLst>
      <p:ext uri="{BB962C8B-B14F-4D97-AF65-F5344CB8AC3E}">
        <p14:creationId xmlns:p14="http://schemas.microsoft.com/office/powerpoint/2010/main" val="839335916"/>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lide Image Placeholder 1"/>
          <p:cNvSpPr>
            <a:spLocks noGrp="1" noRot="1" noChangeAspect="1" noTextEdit="1"/>
          </p:cNvSpPr>
          <p:nvPr>
            <p:ph type="sldImg"/>
          </p:nvPr>
        </p:nvSpPr>
        <p:spPr>
          <a:ln/>
        </p:spPr>
      </p:sp>
      <p:sp>
        <p:nvSpPr>
          <p:cNvPr id="675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SSL/TLS provides several important functions to LDAP services. It can establish the identity of a data source through the use of certificates, and it can also provide for the integrity and confidentiality of the data being presented from an LDAP source.</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As LDAP and SSL/TLS are two separate independent protocols, interoperability is more a function of correct setup than anything else. To achieve LDAP over SSL/TLS, the typical setup is to establish an SSL/TLS connection and then open an LDAP connection over the protected channel. To do this requires that both the client and the server be enabled for SSL/TLS. In the case of the client, most browsers are already enabled. In the case of an LDAP server, this specific function must be enabled by a system administrator. As this setup initially is complicated, it’s definitely a task for a competent system administrator.</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Once an LDAP server is set up to function over an SSL/TLS connection, it operates as it always has. The LDAP server responds to specific queries with the data returned</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from a node in the search. The SSL/TLS functionality is transparent to the data flow from the user’s perspective. From the outside, SSL/TLS prevents observation of the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data request and response, ensuring confidentiality.</a:t>
            </a:r>
          </a:p>
        </p:txBody>
      </p:sp>
      <p:sp>
        <p:nvSpPr>
          <p:cNvPr id="675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186974F-3C53-4D39-A7B7-ABA1E2DB24D1}" type="slidenum">
              <a:rPr lang="en-US" altLang="en-US" smtClean="0"/>
              <a:pPr eaLnBrk="1" hangingPunct="1"/>
              <a:t>84</a:t>
            </a:fld>
            <a:endParaRPr lang="en-US" altLang="en-US" dirty="0" smtClean="0"/>
          </a:p>
        </p:txBody>
      </p:sp>
    </p:spTree>
    <p:extLst>
      <p:ext uri="{BB962C8B-B14F-4D97-AF65-F5344CB8AC3E}">
        <p14:creationId xmlns:p14="http://schemas.microsoft.com/office/powerpoint/2010/main" val="157346951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File Transfer Protocol (FTP)</a:t>
            </a:r>
            <a:r>
              <a:rPr lang="en-US" altLang="en-US" dirty="0" smtClean="0">
                <a:latin typeface="Arial" pitchFamily="34" charset="0"/>
                <a:ea typeface="ヒラギノ角ゴ Pro W3" pitchFamily="-112" charset="-128"/>
              </a:rPr>
              <a:t> is an application-level protocol that operates over a wide range of lower-level protocols. FTP is embedded in most operating systems and provides a method of transferring files from a sender to a receiver. Most FTP implementations are designed to operate both ways, sending and receiving, and can enable remote file operations over a TCP/IP connection. FTP clients are used to initiate transactions, and FTP servers are used to respond to transaction requests. The actual request can be either to upload (send data from client to server) or to download (send data from server to client).</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Clients for FTP on a PC can range from an application program, to the command-line FTP program in Windows/DOS, to most browsers. To open an FTP data store in a browser, you can enter ftp://url in the browser’s address field to indicate that you want to see the data associated with the URL via an FTP session—the browser handles the details.</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7A8F181-12B0-4B26-9E53-2C732DD59442}" type="slidenum">
              <a:rPr lang="en-US" altLang="en-US" smtClean="0"/>
              <a:pPr eaLnBrk="1" hangingPunct="1"/>
              <a:t>85</a:t>
            </a:fld>
            <a:endParaRPr lang="en-US" altLang="en-US" dirty="0" smtClean="0"/>
          </a:p>
        </p:txBody>
      </p:sp>
    </p:spTree>
    <p:extLst>
      <p:ext uri="{BB962C8B-B14F-4D97-AF65-F5344CB8AC3E}">
        <p14:creationId xmlns:p14="http://schemas.microsoft.com/office/powerpoint/2010/main" val="267845802"/>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To access resources on a computer, an account must be used to allow the operating system–level authorization function to work. In the case of an FTP server, you may not wish to control who gets the information, so a standard account called </a:t>
            </a:r>
            <a:r>
              <a:rPr lang="en-US" altLang="en-US" i="1" dirty="0" smtClean="0">
                <a:latin typeface="Arial" pitchFamily="34" charset="0"/>
                <a:ea typeface="ヒラギノ角ゴ Pro W3" pitchFamily="-112" charset="-128"/>
              </a:rPr>
              <a:t>anonymous</a:t>
            </a:r>
            <a:r>
              <a:rPr lang="en-US" altLang="en-US" dirty="0" smtClean="0">
                <a:latin typeface="Arial" pitchFamily="34" charset="0"/>
                <a:ea typeface="ヒラギノ角ゴ Pro W3" pitchFamily="-112" charset="-128"/>
              </a:rPr>
              <a:t> exists. This allows unlimited public access to the files and is commonly used when you want to have unlimited distribution.</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On a server, access permissions can be established to allow only downloading or only uploading or both, depending on the system’s function. As FTP servers can present a security risk, they are typically not permitted on workstations and are disabled on servers without need for this functionality.</a:t>
            </a: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7A8F181-12B0-4B26-9E53-2C732DD59442}" type="slidenum">
              <a:rPr lang="en-US" altLang="en-US" smtClean="0"/>
              <a:pPr eaLnBrk="1" hangingPunct="1"/>
              <a:t>86</a:t>
            </a:fld>
            <a:endParaRPr lang="en-US" altLang="en-US" dirty="0" smtClean="0"/>
          </a:p>
        </p:txBody>
      </p:sp>
    </p:spTree>
    <p:extLst>
      <p:ext uri="{BB962C8B-B14F-4D97-AF65-F5344CB8AC3E}">
        <p14:creationId xmlns:p14="http://schemas.microsoft.com/office/powerpoint/2010/main" val="33377197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a:t>
            </a:fld>
            <a:endParaRPr lang="en-US" altLang="en-US" dirty="0"/>
          </a:p>
        </p:txBody>
      </p:sp>
    </p:spTree>
    <p:extLst>
      <p:ext uri="{BB962C8B-B14F-4D97-AF65-F5344CB8AC3E}">
        <p14:creationId xmlns:p14="http://schemas.microsoft.com/office/powerpoint/2010/main" val="3990640524"/>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Slide Image Placeholder 1"/>
          <p:cNvSpPr>
            <a:spLocks noGrp="1" noRot="1" noChangeAspect="1" noTextEdit="1"/>
          </p:cNvSpPr>
          <p:nvPr>
            <p:ph type="sldImg"/>
          </p:nvPr>
        </p:nvSpPr>
        <p:spPr>
          <a:ln/>
        </p:spPr>
      </p:sp>
      <p:sp>
        <p:nvSpPr>
          <p:cNvPr id="686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FTP operates in a plaintext mode, so an eavesdropper can observe the data being passed. If confidential transfer is required, Secure FTP (SFTP) combines both the</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Secure Shell (SSH) protocol and FTP to accomplish this task. </a:t>
            </a:r>
          </a:p>
          <a:p>
            <a:endParaRPr lang="en-US" altLang="en-US" dirty="0" smtClean="0">
              <a:latin typeface="Arial"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SFTP operates as an application program that encodes both the commands and the data being passed and requires SFTP to be on both the client and the server. SFTP is not interoperable with standard FTP—the encrypted commands cannot be read by the standard FTP server program.</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To establish SFTP data transfers, the server must be enabled with the SFTP program, and then clients can access the server, provided they have the correct credentials. One of the first SFTP operations is the same as that of FTP: an identification function</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that uses a username and an authorization function that uses a password. There is no anonymous SFTP account by definition, so access is established and controlled from the server using standard access control lists (ACLs), IDs, and passwords.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itchFamily="34" charset="0"/>
              <a:ea typeface="ヒラギノ角ゴ Pro W3" pitchFamily="-112" charset="-128"/>
            </a:endParaRPr>
          </a:p>
        </p:txBody>
      </p:sp>
      <p:sp>
        <p:nvSpPr>
          <p:cNvPr id="686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7A8F181-12B0-4B26-9E53-2C732DD59442}" type="slidenum">
              <a:rPr lang="en-US" altLang="en-US" smtClean="0"/>
              <a:pPr eaLnBrk="1" hangingPunct="1"/>
              <a:t>87</a:t>
            </a:fld>
            <a:endParaRPr lang="en-US" altLang="en-US" dirty="0" smtClean="0"/>
          </a:p>
        </p:txBody>
      </p:sp>
    </p:spTree>
    <p:extLst>
      <p:ext uri="{BB962C8B-B14F-4D97-AF65-F5344CB8AC3E}">
        <p14:creationId xmlns:p14="http://schemas.microsoft.com/office/powerpoint/2010/main" val="82902867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Modern encryption technology can provide significant levels of privacy, up to military-grade secrecy. The use of protocols such as TLS provides a convenient method</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for end users to use cryptography without having to understand how it works. This can result in complacency—the impression that once TLS is enabled, the user is safe, but this is not necessarily the case. If a Trojan program is recording keystrokes and sending the information to another unauthorized user, for example, TLS cannot prevent the security breach. If the user is connecting to an untrustworthy site, the mere fact that the connection is secure does not prevent the other site from running a scam.</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Using TLS and other encryption methods will not guard against your credit card information being “lost” by a company with which you do business, as in the Egghead.com credit card hack of 2000. In December 2000, Egghead.com’s credit card database was hacked, and as many as 3.7 million credit card numbers were exposed. This resulted eventually in the loss of the firm, which is now known as NewEgg. The year 2014 was a year filled with data breaches, losses of customer information—including credit card numbers—from many high-profile merchants such as Target. In these cases, the security failure was internal to the data storage in the company, not during transfer to the firm. So even with secure web controls, data can be lost</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after being stored in a company database.</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key to understanding what is protected and where it is protected is to understand what these protocols can and cannot do. The TLS suite can protect data in transit, but not on either end in storage. It can authenticate users and servers, provided that the certificate mechanisms are established and used by both parties. Properly set up and used, TLS can provide a very secure method of authentication, followed by confidentiality in data transfers and data integrity checking. But again, all of this occurs during transit, and the protection ends once the data is stored.</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41F346D1-DD46-465E-A520-55BD392207A3}" type="slidenum">
              <a:rPr lang="en-US" altLang="en-US" smtClean="0"/>
              <a:pPr eaLnBrk="1" hangingPunct="1"/>
              <a:t>88</a:t>
            </a:fld>
            <a:endParaRPr lang="en-US" altLang="en-US" dirty="0" smtClean="0"/>
          </a:p>
        </p:txBody>
      </p:sp>
    </p:spTree>
    <p:extLst>
      <p:ext uri="{BB962C8B-B14F-4D97-AF65-F5344CB8AC3E}">
        <p14:creationId xmlns:p14="http://schemas.microsoft.com/office/powerpoint/2010/main" val="128281592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89</a:t>
            </a:fld>
            <a:endParaRPr lang="en-US" altLang="en-US" dirty="0"/>
          </a:p>
        </p:txBody>
      </p:sp>
    </p:spTree>
    <p:extLst>
      <p:ext uri="{BB962C8B-B14F-4D97-AF65-F5344CB8AC3E}">
        <p14:creationId xmlns:p14="http://schemas.microsoft.com/office/powerpoint/2010/main" val="37028263"/>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exploit concept is simple: An attacker develops an executable program that performs some action on the target machine and appends this code to a legitimate response to a program on the target machine. When the target machine reads through the too-long response, a buffer-overflow condition causes the original program to fail. The extra malicious code fragment is now in the machine’s memory, awaiting execution. If the attacker executed it correctly, the program will skip into the attacker’s code running it instead of crashing.</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DF19A644-D37C-495A-99FC-CB03BACA8B23}" type="slidenum">
              <a:rPr lang="en-US" altLang="en-US" smtClean="0"/>
              <a:pPr eaLnBrk="1" hangingPunct="1"/>
              <a:t>90</a:t>
            </a:fld>
            <a:endParaRPr lang="en-US" altLang="en-US" dirty="0" smtClean="0"/>
          </a:p>
        </p:txBody>
      </p:sp>
    </p:spTree>
    <p:extLst>
      <p:ext uri="{BB962C8B-B14F-4D97-AF65-F5344CB8AC3E}">
        <p14:creationId xmlns:p14="http://schemas.microsoft.com/office/powerpoint/2010/main" val="111312730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itchFamily="34" charset="0"/>
                <a:ea typeface="ヒラギノ角ゴ Pro W3" pitchFamily="-112" charset="-128"/>
              </a:rPr>
              <a:t>Java</a:t>
            </a:r>
            <a:r>
              <a:rPr lang="en-US" altLang="en-US" dirty="0" smtClean="0">
                <a:latin typeface="Arial" pitchFamily="34" charset="0"/>
                <a:ea typeface="ヒラギノ角ゴ Pro W3" pitchFamily="-112" charset="-128"/>
              </a:rPr>
              <a:t> is a computer language invented by Sun Microsystems as an alternative to Microsoft’s development languages. Designed to be platform-independent and based on C, Java offered a low learning curve and a way of implementing programs across an enterprise, independent of platform. Although platform independence never fully materialized, and the pace of Java language development was slowed by Sun, Java has found itself to be a leader in object-oriented programming languages.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6E463AD-66E1-4CE0-84FE-36ADE4FD597A}" type="slidenum">
              <a:rPr lang="en-US" altLang="en-US" smtClean="0"/>
              <a:pPr eaLnBrk="1" hangingPunct="1"/>
              <a:t>91</a:t>
            </a:fld>
            <a:endParaRPr lang="en-US" altLang="en-US" dirty="0" smtClean="0"/>
          </a:p>
        </p:txBody>
      </p:sp>
    </p:spTree>
    <p:extLst>
      <p:ext uri="{BB962C8B-B14F-4D97-AF65-F5344CB8AC3E}">
        <p14:creationId xmlns:p14="http://schemas.microsoft.com/office/powerpoint/2010/main" val="161733562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Java was initially designed to be used in trusted environments, and when it moved to the Internet for general use, safety became one of its much-hyped benefits. Java has many safety features, such as type checking and garbage collection, that actually improve a program’s ability to run safely on a machine and not cause operating system–level failures. This isolates the user from many common forms of operating system faults that can end in the “blue screen of death” in a Windows environment, where the operating system crashes and forces a reboot of the system. Safety is not security, however, and although safe, a malicious Java program can still cause significant damage to a system.</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The primary mode of a computer program is to interact with the operating system and perform functional tasks for a user, such as getting and displaying data,</a:t>
            </a:r>
            <a:r>
              <a:rPr lang="en-US" altLang="en-US" baseline="0" dirty="0" smtClean="0">
                <a:latin typeface="Arial" pitchFamily="34" charset="0"/>
                <a:ea typeface="ヒラギノ角ゴ Pro W3" pitchFamily="-112" charset="-128"/>
              </a:rPr>
              <a:t> </a:t>
            </a:r>
            <a:r>
              <a:rPr lang="en-US" altLang="en-US" dirty="0" smtClean="0">
                <a:latin typeface="Arial" pitchFamily="34" charset="0"/>
                <a:ea typeface="ヒラギノ角ゴ Pro W3" pitchFamily="-112" charset="-128"/>
              </a:rPr>
              <a:t>manipulating data, storing data, and so on. Although these functions can seem benign, when enabled across the Web they can have some unintended consequences. The ability to read data from a hard drive and display it on the screen is essential for many programs, but when the program is downloaded and run from the Internet and the data is, without the knowledge of the user, sent across the Internet to an unauthorized user, this enables a program to spy on a user and steal data. Writing data to the hard drive can also cause deletions if the program doesn’t write the data where the user expects.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Most browsers adopted the second security policy, restricting Java functionality on a client unless the program was loaded directly from the client’s hard drive. Although this solved many problems initially, it also severely limited functionality. Today, browsers allow much more specific granularity on security for Java, based on security zones and user settings.</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C6E463AD-66E1-4CE0-84FE-36ADE4FD597A}" type="slidenum">
              <a:rPr lang="en-US" altLang="en-US" smtClean="0"/>
              <a:pPr eaLnBrk="1" hangingPunct="1"/>
              <a:t>92</a:t>
            </a:fld>
            <a:endParaRPr lang="en-US" altLang="en-US" dirty="0" smtClean="0"/>
          </a:p>
        </p:txBody>
      </p:sp>
    </p:spTree>
    <p:extLst>
      <p:ext uri="{BB962C8B-B14F-4D97-AF65-F5344CB8AC3E}">
        <p14:creationId xmlns:p14="http://schemas.microsoft.com/office/powerpoint/2010/main" val="395752717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b="0"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CD1D0FB-9C7F-4D48-90C3-6CFB8CA3093C}" type="slidenum">
              <a:rPr lang="en-US" altLang="en-US" smtClean="0"/>
              <a:pPr eaLnBrk="1" hangingPunct="1"/>
              <a:t>93</a:t>
            </a:fld>
            <a:endParaRPr lang="en-US" altLang="en-US" dirty="0" smtClean="0"/>
          </a:p>
        </p:txBody>
      </p:sp>
    </p:spTree>
    <p:extLst>
      <p:ext uri="{BB962C8B-B14F-4D97-AF65-F5344CB8AC3E}">
        <p14:creationId xmlns:p14="http://schemas.microsoft.com/office/powerpoint/2010/main" val="81747245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settings in Internet Explorer are done by a series of zones, allowing differing levels of control over .NET functionality, ActiveX functionality, and Java functionality (see Figure 17.8).</a:t>
            </a:r>
          </a:p>
          <a:p>
            <a:endParaRPr lang="en-US" dirty="0" smtClean="0"/>
          </a:p>
          <a:p>
            <a:r>
              <a:rPr lang="en-US" dirty="0" smtClean="0"/>
              <a:t>Unfortunately, these settings can be changed by a Trojan program, altering the browser (without alerting the user) and lowering the security settings.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94</a:t>
            </a:fld>
            <a:endParaRPr lang="en-US" altLang="en-US" dirty="0"/>
          </a:p>
        </p:txBody>
      </p:sp>
    </p:spTree>
    <p:extLst>
      <p:ext uri="{BB962C8B-B14F-4D97-AF65-F5344CB8AC3E}">
        <p14:creationId xmlns:p14="http://schemas.microsoft.com/office/powerpoint/2010/main" val="226456243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Security settings can be changed by a Trojan program, altering the browser (without alerting the user) and lowering the security settings. In Firefox, using the NoScript plug-in is a solution to this, but the reduced functionality leads to other issues, as shown in Figure 17.9, and requires more diligent user intervention.</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95</a:t>
            </a:fld>
            <a:endParaRPr lang="en-US" altLang="en-US" dirty="0"/>
          </a:p>
        </p:txBody>
      </p:sp>
    </p:spTree>
    <p:extLst>
      <p:ext uri="{BB962C8B-B14F-4D97-AF65-F5344CB8AC3E}">
        <p14:creationId xmlns:p14="http://schemas.microsoft.com/office/powerpoint/2010/main" val="34966081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0" dirty="0" smtClean="0"/>
              <a:t>Although JavaScript was designed not to be able to access files or network resources directly, except through the browser functions, it has not proven to be as secure as desired. This fault traces back to a similar fault in the Java language, where security was added on, without the benefit of a comprehensive security model.</a:t>
            </a:r>
          </a:p>
          <a:p>
            <a:pPr>
              <a:defRPr/>
            </a:pPr>
            <a:endParaRPr lang="en-US" b="0" dirty="0" smtClean="0"/>
          </a:p>
          <a:p>
            <a:pPr>
              <a:defRPr/>
            </a:pPr>
            <a:r>
              <a:rPr lang="en-US" b="0" dirty="0" smtClean="0"/>
              <a:t>So, although designers put thought and common sense into the design of JavaScript, the lack of a comprehensive security model left some security holes. For instance, a form could submit itself via e-mail to an undisclosed recipient, either eavesdropping, spamming, or causing other problems—imagine your machine sending death threat e-mails to high-level government officials from a rogue JavaScript implementation.</a:t>
            </a:r>
          </a:p>
          <a:p>
            <a:pPr>
              <a:defRPr/>
            </a:pPr>
            <a:endParaRPr lang="en-US" b="0" dirty="0" smtClean="0"/>
          </a:p>
          <a:p>
            <a:pPr>
              <a:defRPr/>
            </a:pPr>
            <a:r>
              <a:rPr lang="en-US" b="0" dirty="0" smtClean="0"/>
              <a:t>Further, most browsers do not have a mechanism to halt a running script, short of aborting the browser instance, and even this may not be possible if the browser has stopped responding to commands. Malicious JavaScripts can do many things, including opening two new windows every time you close one, each with the code to open two more. There is no way out of this one, short of killing the browser process from the operating system.</a:t>
            </a:r>
          </a:p>
          <a:p>
            <a:pPr>
              <a:defRPr/>
            </a:pPr>
            <a:endParaRPr lang="en-US" b="0" dirty="0" smtClean="0"/>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CD1D0FB-9C7F-4D48-90C3-6CFB8CA3093C}" type="slidenum">
              <a:rPr lang="en-US" altLang="en-US" smtClean="0"/>
              <a:pPr eaLnBrk="1" hangingPunct="1"/>
              <a:t>96</a:t>
            </a:fld>
            <a:endParaRPr lang="en-US" altLang="en-US" dirty="0" smtClean="0"/>
          </a:p>
        </p:txBody>
      </p:sp>
    </p:spTree>
    <p:extLst>
      <p:ext uri="{BB962C8B-B14F-4D97-AF65-F5344CB8AC3E}">
        <p14:creationId xmlns:p14="http://schemas.microsoft.com/office/powerpoint/2010/main" val="26269965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E-mail can be used to move a variety of threats across the network. From spam, to viruses, to advanced malware in spear-phishing attacks, e-mail can act as a transmission medium. Spam is the most common attack but is now just a nuisance; the majority is now mostly cleaned up by mail server filters and software.</a:t>
            </a:r>
            <a:endParaRPr lang="en-US" dirty="0">
              <a:ea typeface="ＭＳ Ｐゴシック" pitchFamily="-105" charset="-128"/>
            </a:endParaRPr>
          </a:p>
        </p:txBody>
      </p:sp>
      <p:sp>
        <p:nvSpPr>
          <p:cNvPr id="32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78CB6FFA-DC0E-41C6-A926-599B7CC659F7}" type="slidenum">
              <a:rPr lang="en-US" altLang="en-US" smtClean="0"/>
              <a:pPr eaLnBrk="1" hangingPunct="1"/>
              <a:t>12</a:t>
            </a:fld>
            <a:endParaRPr lang="en-US" altLang="en-US" smtClean="0"/>
          </a:p>
        </p:txBody>
      </p:sp>
    </p:spTree>
    <p:extLst>
      <p:ext uri="{BB962C8B-B14F-4D97-AF65-F5344CB8AC3E}">
        <p14:creationId xmlns:p14="http://schemas.microsoft.com/office/powerpoint/2010/main" val="4096998431"/>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0" dirty="0" err="1" smtClean="0"/>
              <a:t>JavaScripts</a:t>
            </a:r>
            <a:r>
              <a:rPr lang="en-US" b="0" dirty="0" smtClean="0"/>
              <a:t> can also trick users into thinking they are communicating with one entity when in fact they are communicating with another. For example, a window may open asking whether you want to download and execute the new update from “http://www.microsoft.com…./update.exe,” and what is covered by the ellipsis (…) is actually “www.microsoft.com. attacker.org/”—the user assumes this is a Microsoft address that is cut short by space restrictions on the display.</a:t>
            </a:r>
          </a:p>
          <a:p>
            <a:pPr>
              <a:defRPr/>
            </a:pPr>
            <a:endParaRPr lang="en-US" b="0" dirty="0" smtClean="0"/>
          </a:p>
          <a:p>
            <a:pPr>
              <a:defRPr/>
            </a:pPr>
            <a:r>
              <a:rPr lang="en-US" b="0" dirty="0" smtClean="0"/>
              <a:t>As a browser scripting language, JavaScript is here to stay. Its widespread popularity for developing applets such as animated clocks, mortgage calculators, and simple</a:t>
            </a:r>
            <a:r>
              <a:rPr lang="en-US" b="0" baseline="0" dirty="0" smtClean="0"/>
              <a:t> </a:t>
            </a:r>
            <a:r>
              <a:rPr lang="en-US" b="0" dirty="0" smtClean="0"/>
              <a:t>games will overcome its buggy nature and poor level of security.</a:t>
            </a:r>
          </a:p>
        </p:txBody>
      </p:sp>
      <p:sp>
        <p:nvSpPr>
          <p:cNvPr id="737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3CD1D0FB-9C7F-4D48-90C3-6CFB8CA3093C}" type="slidenum">
              <a:rPr lang="en-US" altLang="en-US" smtClean="0"/>
              <a:pPr eaLnBrk="1" hangingPunct="1"/>
              <a:t>97</a:t>
            </a:fld>
            <a:endParaRPr lang="en-US" altLang="en-US" dirty="0" smtClean="0"/>
          </a:p>
        </p:txBody>
      </p:sp>
    </p:spTree>
    <p:extLst>
      <p:ext uri="{BB962C8B-B14F-4D97-AF65-F5344CB8AC3E}">
        <p14:creationId xmlns:p14="http://schemas.microsoft.com/office/powerpoint/2010/main" val="2961982175"/>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b="1" dirty="0" smtClean="0"/>
              <a:t>Exam Tip: </a:t>
            </a:r>
            <a:r>
              <a:rPr lang="en-US" dirty="0" smtClean="0"/>
              <a:t>ActiveX technology can be used to create complex application logic that is then embedded into other container objects such as a web browser. ActiveX components have very significant capabilities and thus malicious ActiveX objects can be very dangerous. Authenticode is a means of signing an ActiveX control so that a user can judge trust based on the control’s creator.</a:t>
            </a:r>
          </a:p>
          <a:p>
            <a:pPr>
              <a:defRPr/>
            </a:pPr>
            <a:endParaRPr lang="en-US" dirty="0" smtClean="0"/>
          </a:p>
          <a:p>
            <a:pPr>
              <a:defRPr/>
            </a:pPr>
            <a:endParaRPr 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9E16795-62D9-40A7-A967-71530220EC48}" type="slidenum">
              <a:rPr lang="en-US" altLang="en-US" smtClean="0"/>
              <a:pPr eaLnBrk="1" hangingPunct="1"/>
              <a:t>98</a:t>
            </a:fld>
            <a:endParaRPr lang="en-US" altLang="en-US" dirty="0" smtClean="0"/>
          </a:p>
        </p:txBody>
      </p:sp>
    </p:spTree>
    <p:extLst>
      <p:ext uri="{BB962C8B-B14F-4D97-AF65-F5344CB8AC3E}">
        <p14:creationId xmlns:p14="http://schemas.microsoft.com/office/powerpoint/2010/main" val="206774862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Internet Explorer has several options to control the execution of ActiveX controls, as illustrated in the picture above.</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99</a:t>
            </a:fld>
            <a:endParaRPr lang="en-US" altLang="en-US" dirty="0"/>
          </a:p>
        </p:txBody>
      </p:sp>
    </p:spTree>
    <p:extLst>
      <p:ext uri="{BB962C8B-B14F-4D97-AF65-F5344CB8AC3E}">
        <p14:creationId xmlns:p14="http://schemas.microsoft.com/office/powerpoint/2010/main" val="292779961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endParaRPr 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9E16795-62D9-40A7-A967-71530220EC48}" type="slidenum">
              <a:rPr lang="en-US" altLang="en-US" smtClean="0"/>
              <a:pPr eaLnBrk="1" hangingPunct="1"/>
              <a:t>100</a:t>
            </a:fld>
            <a:endParaRPr lang="en-US" altLang="en-US" dirty="0" smtClean="0"/>
          </a:p>
        </p:txBody>
      </p:sp>
    </p:spTree>
    <p:extLst>
      <p:ext uri="{BB962C8B-B14F-4D97-AF65-F5344CB8AC3E}">
        <p14:creationId xmlns:p14="http://schemas.microsoft.com/office/powerpoint/2010/main" val="102748703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Authenticode provides limited accountability at the time of download and provides reasonable assurance that the code has not been changed since the time of signing. Authenticode does not identify whether a piece of code will cause damage to a system, nor does it regulate how code is used, so a perfectly safe ActiveX control under one set of circumstances may be malicious if used improperly. As with a notary’s signature, recourse is very limited—if code is signed by a terrorist organization and the code ruins your machine, all Authenticode did was make it seem legitimate. It is still incumbent upon the users to know from whom they are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getting code and to determine whether or not they trust that organization.</a:t>
            </a:r>
            <a:endParaRPr lang="en-US" dirty="0" smtClean="0"/>
          </a:p>
          <a:p>
            <a:pPr>
              <a:defRPr/>
            </a:pPr>
            <a:endParaRPr lang="en-US" dirty="0" smtClean="0"/>
          </a:p>
          <a:p>
            <a:pPr>
              <a:defRPr/>
            </a:pPr>
            <a:r>
              <a:rPr lang="en-US" dirty="0" smtClean="0"/>
              <a:t>Critics of Authenticode and other code-signing techniques are not against code signing, for this is a universally recognized good thing. What the critics argue is that code signing is not a panacea for security issues and that marketing it as doing more than it really does is irresponsible. Understanding the nuances of security is important in today’s highly technical world, and leaving the explanations to marketing departments is not the ideal solution.</a:t>
            </a:r>
            <a:endParaRPr lang="en-US" dirty="0"/>
          </a:p>
        </p:txBody>
      </p:sp>
      <p:sp>
        <p:nvSpPr>
          <p:cNvPr id="7680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E9E16795-62D9-40A7-A967-71530220EC48}" type="slidenum">
              <a:rPr lang="en-US" altLang="en-US" smtClean="0"/>
              <a:pPr eaLnBrk="1" hangingPunct="1"/>
              <a:t>101</a:t>
            </a:fld>
            <a:endParaRPr lang="en-US" altLang="en-US" dirty="0" smtClean="0"/>
          </a:p>
        </p:txBody>
      </p:sp>
    </p:spTree>
    <p:extLst>
      <p:ext uri="{BB962C8B-B14F-4D97-AF65-F5344CB8AC3E}">
        <p14:creationId xmlns:p14="http://schemas.microsoft.com/office/powerpoint/2010/main" val="104898189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 great deal of debate concerns the relative security issue of browser extensions versus the rich user interaction that they provide. There is no doubt that the richness of the environment offered by ActiveX adds to the user experience.</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But as is the case in most coding situations, added features means weaker security, all other things being constant. If nothing else, a development team must spend some portion of its time on secure development practices, time that some developers and marketers would prefer to spend on new features.</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Although no browser is 100 percent safe, the use of Firefox coupled with the NoScript plug-in comes the closest to fitting the bill. Firefox will not execute ActiveX, so that threat vector is removed.</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The NoScript plug-in allows the user to determine from which domains to trust scripts. The use of NoScript puts the onus back on the user as to which domain scripts they choose to trust, and although it’s not perfect from a security perspective, this at least allows a measure of control over what code you want to run on your machine.</a:t>
            </a:r>
            <a:endParaRPr lang="en-US" dirty="0" smtClean="0"/>
          </a:p>
        </p:txBody>
      </p:sp>
      <p:sp>
        <p:nvSpPr>
          <p:cNvPr id="788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AE910C13-EE56-442E-B5F3-982200E8DDE2}" type="slidenum">
              <a:rPr lang="en-US" altLang="en-US" smtClean="0"/>
              <a:pPr eaLnBrk="1" hangingPunct="1"/>
              <a:t>102</a:t>
            </a:fld>
            <a:endParaRPr lang="en-US" altLang="en-US" dirty="0" smtClean="0"/>
          </a:p>
        </p:txBody>
      </p:sp>
    </p:spTree>
    <p:extLst>
      <p:ext uri="{BB962C8B-B14F-4D97-AF65-F5344CB8AC3E}">
        <p14:creationId xmlns:p14="http://schemas.microsoft.com/office/powerpoint/2010/main" val="267961071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lide Image Placeholder 1"/>
          <p:cNvSpPr>
            <a:spLocks noGrp="1" noRot="1" noChangeAspect="1" noTextEdit="1"/>
          </p:cNvSpPr>
          <p:nvPr>
            <p:ph type="sldImg"/>
          </p:nvPr>
        </p:nvSpPr>
        <p:spPr>
          <a:ln/>
        </p:spPr>
      </p:sp>
      <p:sp>
        <p:nvSpPr>
          <p:cNvPr id="798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itchFamily="34" charset="0"/>
                <a:ea typeface="ヒラギノ角ゴ Pro W3" pitchFamily="-112" charset="-128"/>
              </a:rPr>
              <a:t>The </a:t>
            </a:r>
            <a:r>
              <a:rPr lang="en-US" altLang="en-US" b="1" dirty="0" smtClean="0">
                <a:latin typeface="Arial" pitchFamily="34" charset="0"/>
                <a:ea typeface="ヒラギノ角ゴ Pro W3" pitchFamily="-112" charset="-128"/>
              </a:rPr>
              <a:t>Common Gateway Interface (CGI) </a:t>
            </a:r>
            <a:r>
              <a:rPr lang="en-US" altLang="en-US" dirty="0" smtClean="0">
                <a:latin typeface="Arial" pitchFamily="34" charset="0"/>
                <a:ea typeface="ヒラギノ角ゴ Pro W3" pitchFamily="-112" charset="-128"/>
              </a:rPr>
              <a:t>was the original method for having a web server execute a program outside the web server process, yet on the same server. CGI offered many advantages to web-based programs. The programs can be written in a number of languages, although Perl is a favorite. These scripted programs embrace the full functionality of a server, allowing access to databases, UNIX commands, other programs, and so on. This provides a wide range of functionality to the web environment. With this unrestrained capability, however, come security issues. Poorly written scripts can cause unintended consequences at runtime. The problem with poorly written scripts is that their defects are not always obvious. Sometimes scripts appear to be fine, but unexpected user inputs can have unintended consequences.</a:t>
            </a:r>
          </a:p>
          <a:p>
            <a:endParaRPr lang="en-US" altLang="en-US" dirty="0" smtClean="0">
              <a:latin typeface="Arial" pitchFamily="34" charset="0"/>
              <a:ea typeface="ヒラギノ角ゴ Pro W3" pitchFamily="-112" charset="-128"/>
            </a:endParaRPr>
          </a:p>
          <a:p>
            <a:r>
              <a:rPr lang="en-US" altLang="en-US" dirty="0" smtClean="0">
                <a:latin typeface="Arial" pitchFamily="34" charset="0"/>
                <a:ea typeface="ヒラギノ角ゴ Pro W3" pitchFamily="-112" charset="-128"/>
              </a:rPr>
              <a:t>CGI is an outdated, and for the most part retired, technology. It has been replaced by newer scripting methods.</a:t>
            </a:r>
          </a:p>
        </p:txBody>
      </p:sp>
      <p:sp>
        <p:nvSpPr>
          <p:cNvPr id="798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1470B574-B29D-47BE-9164-558F6BDB0EC8}" type="slidenum">
              <a:rPr lang="en-US" altLang="en-US" smtClean="0"/>
              <a:pPr eaLnBrk="1" hangingPunct="1"/>
              <a:t>103</a:t>
            </a:fld>
            <a:endParaRPr lang="en-US" altLang="en-US" dirty="0" smtClean="0"/>
          </a:p>
        </p:txBody>
      </p:sp>
    </p:spTree>
    <p:extLst>
      <p:ext uri="{BB962C8B-B14F-4D97-AF65-F5344CB8AC3E}">
        <p14:creationId xmlns:p14="http://schemas.microsoft.com/office/powerpoint/2010/main" val="852096390"/>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newer technologies has advantages and disadvantages, but all of them have stronger security models than CGI. With these security models come reduced functionality and, as each is based on a different language, a steeper learning curve. Still, the need for adherence to programming fundamentals exists in these</a:t>
            </a:r>
            <a:r>
              <a:rPr lang="en-US" baseline="0" dirty="0" smtClean="0"/>
              <a:t> </a:t>
            </a:r>
            <a:r>
              <a:rPr lang="en-US" dirty="0" smtClean="0"/>
              <a:t>technologies—code must be well designed and well written to avoid the same vulnerabilities that exist in all forms of code. Buffer overflows are still an issue. Changing</a:t>
            </a:r>
            <a:r>
              <a:rPr lang="en-US" baseline="0" dirty="0" smtClean="0"/>
              <a:t> </a:t>
            </a:r>
            <a:r>
              <a:rPr lang="en-US" dirty="0" smtClean="0"/>
              <a:t>languages or technologies does not eliminate the basic security problems associated with incorporating open-ended user input into code. Understanding and</a:t>
            </a:r>
            <a:r>
              <a:rPr lang="en-US" baseline="0" dirty="0" smtClean="0"/>
              <a:t> </a:t>
            </a:r>
            <a:r>
              <a:rPr lang="en-US" dirty="0" smtClean="0"/>
              <a:t>qualifying user responses before blindly using them programmatically is essential to the security of a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104</a:t>
            </a:fld>
            <a:endParaRPr lang="en-US" altLang="en-US" dirty="0"/>
          </a:p>
        </p:txBody>
      </p:sp>
    </p:spTree>
    <p:extLst>
      <p:ext uri="{BB962C8B-B14F-4D97-AF65-F5344CB8AC3E}">
        <p14:creationId xmlns:p14="http://schemas.microsoft.com/office/powerpoint/2010/main" val="385694122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of these newer technologies has advantages and disadvantages, but all of them have stronger security models than CGI. With these security models come reduced functionality and, as each is based on a different language, a steeper learning curve. Still, the need for adherence to programming fundamentals exists in these</a:t>
            </a:r>
            <a:r>
              <a:rPr lang="en-US" baseline="0" dirty="0" smtClean="0"/>
              <a:t> </a:t>
            </a:r>
            <a:r>
              <a:rPr lang="en-US" dirty="0" smtClean="0"/>
              <a:t>technologies—code must be well designed and well written to avoid the same vulnerabilities that exist in all forms of code. Buffer overflows are still an issue. Changing</a:t>
            </a:r>
            <a:r>
              <a:rPr lang="en-US" baseline="0" dirty="0" smtClean="0"/>
              <a:t> </a:t>
            </a:r>
            <a:r>
              <a:rPr lang="en-US" dirty="0" smtClean="0"/>
              <a:t>languages or technologies does not eliminate the basic security problems associated with incorporating open-ended user input into code. Understanding and</a:t>
            </a:r>
            <a:r>
              <a:rPr lang="en-US" baseline="0" dirty="0" smtClean="0"/>
              <a:t> </a:t>
            </a:r>
            <a:r>
              <a:rPr lang="en-US" dirty="0" smtClean="0"/>
              <a:t>qualifying user responses before blindly using them programmatically is essential to the security of a system.</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105</a:t>
            </a:fld>
            <a:endParaRPr lang="en-US" altLang="en-US" dirty="0"/>
          </a:p>
        </p:txBody>
      </p:sp>
    </p:spTree>
    <p:extLst>
      <p:ext uri="{BB962C8B-B14F-4D97-AF65-F5344CB8AC3E}">
        <p14:creationId xmlns:p14="http://schemas.microsoft.com/office/powerpoint/2010/main" val="3487757334"/>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7500" lnSpcReduction="20000"/>
          </a:bodyPr>
          <a:lstStyle/>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A cookie is actually a series of name-value pairs that is stored in memory during a browser instance. The specification for cookies established several specific name-value pairs for defined purposes. Additional name-value pairs may be defined at will by a developer. The specified set of name-value pairs includes the following:</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Expires</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field specifies when the cookie expires. If no value exists, the cookie is good only during the current browser session and will not be persisted to the user’s hard drive. Should a value be given, the cookie will be written to the user’s machine and persisted until this datetime value occurs.</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Domain</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Specifies the domain where the cookie is used. Cookies were designed as memory-resident objects, but as the user or data can cause a browser to move</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between domains—say, from comedy.net to jokes.org—some mechanism needs to tell the browser which cookies belong to which domains.</a:t>
            </a:r>
          </a:p>
          <a:p>
            <a:pPr>
              <a:defRPr/>
            </a:pPr>
            <a:r>
              <a:rPr lang="en-US" sz="1200" b="1" i="0" dirty="0" smtClean="0">
                <a:solidFill>
                  <a:srgbClr val="231F20"/>
                </a:solidFill>
                <a:effectLst/>
                <a:latin typeface="PalatinoLTStd-Bold"/>
              </a:rPr>
              <a:t>■ Path</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This name-value pair further resolves the applicability of the cookie into a specific path within a domain. If path = /directory, the cookie will be sent only for requests within /directory on the given domain. This allows a level of granular control over the information being passed between the browser and server, and it limits unnecessary data exchanges.</a:t>
            </a: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 </a:t>
            </a:r>
            <a:r>
              <a:rPr lang="en-US" sz="1200" b="1" i="0" kern="1200" dirty="0" smtClean="0">
                <a:solidFill>
                  <a:schemeClr val="tx1"/>
                </a:solidFill>
                <a:effectLst/>
                <a:latin typeface="Arial" charset="0"/>
                <a:ea typeface="ヒラギノ角ゴ Pro W3" pitchFamily="-111" charset="-128"/>
                <a:cs typeface="ヒラギノ角ゴ Pro W3" pitchFamily="-111" charset="-128"/>
              </a:rPr>
              <a:t>Secure</a:t>
            </a:r>
            <a:r>
              <a:rPr lang="en-US" sz="1200" kern="1200" dirty="0" smtClean="0">
                <a:solidFill>
                  <a:schemeClr val="tx1"/>
                </a:solidFill>
                <a:effectLst/>
                <a:latin typeface="Arial" charset="0"/>
                <a:ea typeface="ヒラギノ角ゴ Pro W3" pitchFamily="-111" charset="-128"/>
                <a:cs typeface="ヒラギノ角ゴ Pro W3" pitchFamily="-111" charset="-128"/>
              </a:rPr>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The presence of the keyword [secure] in a cookie indicates that it is to be used only when connected in an SSL/TLS session. This does not indicate any other form of security, as cookies are stored in plaintext on the client machine. Cookie management on a browser is normally an invisible process, but most browsers have methods for users to examine and manipulate cookies on the client side.</a:t>
            </a:r>
          </a:p>
          <a:p>
            <a:pPr>
              <a:defRPr/>
            </a:pP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pPr>
              <a:defRPr/>
            </a:pPr>
            <a:r>
              <a:rPr lang="en-US" sz="1200" i="0" kern="1200" dirty="0" smtClean="0">
                <a:solidFill>
                  <a:schemeClr val="tx1"/>
                </a:solidFill>
                <a:effectLst/>
                <a:latin typeface="Arial" charset="0"/>
                <a:ea typeface="ヒラギノ角ゴ Pro W3" pitchFamily="-111" charset="-128"/>
                <a:cs typeface="ヒラギノ角ゴ Pro W3" pitchFamily="-111" charset="-128"/>
              </a:rPr>
              <a:t>So what good are cookies? Disable cookies in your browser and go to some common sites that you visit, and you’ll quickly learn the usefulness of cookies. Cookies</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store a variety of information, from customer IDs to data about previous visits. Because cookies are stored on a user’s machine in a form that will allow simple manipulation, they must always be considered suspect and are not suitable for use as a security mechanism. They can, however, allow the browser to provide crucial pieces of information to a web server. Advertisers can use them to control which ads you are pages, enabling functionality at the user’s desired levels. Cookies can also remember your ZIP code for a weather site, your ID for a stock tracker site, the items in your shopping cart—these are all typical cookie uses. In the final analysis, cookies are a part of the daily web experience, here to stay and useful if not used improperly (such as to store security data and to provide ID and authentication).</a:t>
            </a:r>
            <a:endParaRPr lang="en-US" dirty="0"/>
          </a:p>
        </p:txBody>
      </p:sp>
      <p:sp>
        <p:nvSpPr>
          <p:cNvPr id="809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pitchFamily="34" charset="0"/>
                <a:ea typeface="ヒラギノ角ゴ Pro W3" pitchFamily="-112" charset="-128"/>
              </a:defRPr>
            </a:lvl1pPr>
            <a:lvl2pPr marL="739755" indent="-284521" defTabSz="938920" eaLnBrk="0" hangingPunct="0">
              <a:defRPr>
                <a:solidFill>
                  <a:schemeClr val="tx1"/>
                </a:solidFill>
                <a:latin typeface="Arial" pitchFamily="34" charset="0"/>
                <a:ea typeface="ヒラギノ角ゴ Pro W3" pitchFamily="-112" charset="-128"/>
              </a:defRPr>
            </a:lvl2pPr>
            <a:lvl3pPr marL="1138085" indent="-227617" defTabSz="938920" eaLnBrk="0" hangingPunct="0">
              <a:defRPr>
                <a:solidFill>
                  <a:schemeClr val="tx1"/>
                </a:solidFill>
                <a:latin typeface="Arial" pitchFamily="34" charset="0"/>
                <a:ea typeface="ヒラギノ角ゴ Pro W3" pitchFamily="-112" charset="-128"/>
              </a:defRPr>
            </a:lvl3pPr>
            <a:lvl4pPr marL="1593319" indent="-227617" defTabSz="938920" eaLnBrk="0" hangingPunct="0">
              <a:defRPr>
                <a:solidFill>
                  <a:schemeClr val="tx1"/>
                </a:solidFill>
                <a:latin typeface="Arial" pitchFamily="34" charset="0"/>
                <a:ea typeface="ヒラギノ角ゴ Pro W3" pitchFamily="-112" charset="-128"/>
              </a:defRPr>
            </a:lvl4pPr>
            <a:lvl5pPr marL="2048553" indent="-227617" defTabSz="938920" eaLnBrk="0" hangingPunct="0">
              <a:defRPr>
                <a:solidFill>
                  <a:schemeClr val="tx1"/>
                </a:solidFill>
                <a:latin typeface="Arial" pitchFamily="34" charset="0"/>
                <a:ea typeface="ヒラギノ角ゴ Pro W3" pitchFamily="-112" charset="-128"/>
              </a:defRPr>
            </a:lvl5pPr>
            <a:lvl6pPr marL="2503787"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6pPr>
            <a:lvl7pPr marL="2959021"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7pPr>
            <a:lvl8pPr marL="3414255"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8pPr>
            <a:lvl9pPr marL="3869489" indent="-227617" defTabSz="938920" eaLnBrk="0" fontAlgn="base" hangingPunct="0">
              <a:spcBef>
                <a:spcPct val="0"/>
              </a:spcBef>
              <a:spcAft>
                <a:spcPct val="0"/>
              </a:spcAft>
              <a:defRPr>
                <a:solidFill>
                  <a:schemeClr val="tx1"/>
                </a:solidFill>
                <a:latin typeface="Arial" pitchFamily="34" charset="0"/>
                <a:ea typeface="ヒラギノ角ゴ Pro W3" pitchFamily="-112" charset="-128"/>
              </a:defRPr>
            </a:lvl9pPr>
          </a:lstStyle>
          <a:p>
            <a:pPr eaLnBrk="1" hangingPunct="1"/>
            <a:fld id="{0D8B1E5F-B21E-468B-9A94-867E728E0EE9}" type="slidenum">
              <a:rPr lang="en-US" altLang="en-US" smtClean="0"/>
              <a:pPr eaLnBrk="1" hangingPunct="1"/>
              <a:t>106</a:t>
            </a:fld>
            <a:endParaRPr lang="en-US" altLang="en-US" dirty="0" smtClean="0"/>
          </a:p>
        </p:txBody>
      </p:sp>
    </p:spTree>
    <p:extLst>
      <p:ext uri="{BB962C8B-B14F-4D97-AF65-F5344CB8AC3E}">
        <p14:creationId xmlns:p14="http://schemas.microsoft.com/office/powerpoint/2010/main" val="2827013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298448"/>
            <a:ext cx="7772400" cy="1470025"/>
          </a:xfrm>
          <a:prstGeom prst="rect">
            <a:avLst/>
          </a:prstGeom>
        </p:spPr>
        <p:txBody>
          <a:bodyPr/>
          <a:lstStyle>
            <a:lvl1pPr algn="ctr" defTabSz="914400" rtl="0" eaLnBrk="1" latinLnBrk="0" hangingPunct="1">
              <a:spcBef>
                <a:spcPct val="0"/>
              </a:spcBef>
              <a:buNone/>
              <a:defRPr lang="en-US" sz="4900" kern="1200" dirty="0">
                <a:solidFill>
                  <a:schemeClr val="tx1"/>
                </a:solidFill>
                <a:effectLst>
                  <a:outerShdw dist="38100" dir="2700000" algn="tl" rotWithShape="0">
                    <a:srgbClr val="808080"/>
                  </a:outerShdw>
                </a:effectLst>
                <a:latin typeface="+mj-lt"/>
                <a:ea typeface="ヒラギノ角ゴ Pro W3" pitchFamily="-112" charset="-128"/>
                <a:cs typeface="+mj-cs"/>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1600" y="5641848"/>
            <a:ext cx="6400800" cy="612648"/>
          </a:xfrm>
          <a:prstGeom prst="rect">
            <a:avLst/>
          </a:prstGeom>
        </p:spPr>
        <p:txBody>
          <a:bodyPr/>
          <a:lstStyle>
            <a:lvl1pPr marL="0" indent="0" algn="ctr" defTabSz="914400" rtl="0" eaLnBrk="1" latinLnBrk="0" hangingPunct="1">
              <a:lnSpc>
                <a:spcPct val="90000"/>
              </a:lnSpc>
              <a:spcBef>
                <a:spcPct val="20000"/>
              </a:spcBef>
              <a:buFont typeface="Arial" panose="020B0604020202020204" pitchFamily="34" charset="0"/>
              <a:buNone/>
              <a:defRPr lang="en-US" sz="3600" kern="1200" dirty="0">
                <a:solidFill>
                  <a:schemeClr val="tx1">
                    <a:tint val="75000"/>
                  </a:schemeClr>
                </a:solidFill>
                <a:latin typeface="+mn-lt"/>
                <a:ea typeface="ヒラギノ角ゴ Pro W3" pitchFamily="-112" charset="-128"/>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6424"/>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 one line">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286446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only - two lines">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5927828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70" r:id="rId5"/>
    <p:sldLayoutId id="2147483671" r:id="rId6"/>
    <p:sldLayoutId id="2147483669" r:id="rId7"/>
    <p:sldLayoutId id="2147483661" r:id="rId8"/>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1.xml"/><Relationship Id="rId1" Type="http://schemas.openxmlformats.org/officeDocument/2006/relationships/slideLayout" Target="../slideLayouts/slideLayout7.xml"/><Relationship Id="rId4" Type="http://schemas.openxmlformats.org/officeDocument/2006/relationships/image" Target="../media/image31.jpg"/></Relationships>
</file>

<file path=ppt/slides/_rels/slide109.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16.xml"/><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43.xml"/><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4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4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4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4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2" Type="http://schemas.openxmlformats.org/officeDocument/2006/relationships/notesSlide" Target="../notesSlides/notesSlide15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5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2" Type="http://schemas.openxmlformats.org/officeDocument/2006/relationships/notesSlide" Target="../notesSlides/notesSlide153.xml"/><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154.xml"/><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155.xml"/><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notesSlide" Target="../notesSlides/notesSlide159.xml"/><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61.xml"/><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63.xml"/><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64.xml"/><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notesSlide" Target="../notesSlides/notesSlide165.xml"/><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8.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2.jp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9 Email Web and Secure Software  Part 1</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1657869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E-Mail Structure</a:t>
            </a:r>
          </a:p>
        </p:txBody>
      </p:sp>
      <p:sp>
        <p:nvSpPr>
          <p:cNvPr id="3" name="Content Placeholder 2"/>
          <p:cNvSpPr>
            <a:spLocks noGrp="1"/>
          </p:cNvSpPr>
          <p:nvPr>
            <p:ph idx="1"/>
          </p:nvPr>
        </p:nvSpPr>
        <p:spPr/>
        <p:txBody>
          <a:bodyPr/>
          <a:lstStyle/>
          <a:p>
            <a:r>
              <a:rPr lang="en-US" dirty="0"/>
              <a:t>E-mail is structured in two elements, a header and the </a:t>
            </a:r>
            <a:r>
              <a:rPr lang="en-US" dirty="0" smtClean="0"/>
              <a:t>body.</a:t>
            </a:r>
          </a:p>
          <a:p>
            <a:r>
              <a:rPr lang="en-US" dirty="0" smtClean="0"/>
              <a:t>The entire message </a:t>
            </a:r>
            <a:r>
              <a:rPr lang="en-US" dirty="0"/>
              <a:t>is sent via plain ASCII text, with attachments included </a:t>
            </a:r>
            <a:r>
              <a:rPr lang="en-US" dirty="0" smtClean="0"/>
              <a:t>using Base64 encoding.</a:t>
            </a:r>
          </a:p>
          <a:p>
            <a:r>
              <a:rPr lang="en-US" dirty="0" smtClean="0"/>
              <a:t>The </a:t>
            </a:r>
            <a:r>
              <a:rPr lang="en-US" dirty="0"/>
              <a:t>e-mail header provides information for the </a:t>
            </a:r>
            <a:r>
              <a:rPr lang="en-US" dirty="0" smtClean="0"/>
              <a:t>handling of </a:t>
            </a:r>
            <a:r>
              <a:rPr lang="en-US" dirty="0"/>
              <a:t>the e-mail between MUAs, MTAs, and </a:t>
            </a:r>
            <a:r>
              <a:rPr lang="en-US" dirty="0" smtClean="0"/>
              <a:t>MDAs.</a:t>
            </a:r>
          </a:p>
          <a:p>
            <a:r>
              <a:rPr lang="en-US" dirty="0" smtClean="0"/>
              <a:t>It is </a:t>
            </a:r>
            <a:r>
              <a:rPr lang="en-US" dirty="0"/>
              <a:t>important to note </a:t>
            </a:r>
            <a:r>
              <a:rPr lang="en-US" dirty="0" smtClean="0"/>
              <a:t>that </a:t>
            </a:r>
            <a:r>
              <a:rPr lang="en-US" dirty="0"/>
              <a:t>the format of </a:t>
            </a:r>
            <a:r>
              <a:rPr lang="en-US" dirty="0" smtClean="0"/>
              <a:t>the message and </a:t>
            </a:r>
            <a:r>
              <a:rPr lang="en-US" dirty="0"/>
              <a:t>its attachments are in plaintext</a:t>
            </a:r>
            <a:r>
              <a:rPr lang="en-US" dirty="0" smtClean="0"/>
              <a:t>.</a:t>
            </a:r>
            <a:endParaRPr lang="en-US" dirty="0"/>
          </a:p>
        </p:txBody>
      </p:sp>
    </p:spTree>
    <p:extLst>
      <p:ext uri="{BB962C8B-B14F-4D97-AF65-F5344CB8AC3E}">
        <p14:creationId xmlns:p14="http://schemas.microsoft.com/office/powerpoint/2010/main" val="3988626638"/>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ActiveX (</a:t>
            </a:r>
            <a:r>
              <a:rPr lang="en-US" altLang="en-US" i="1" dirty="0" smtClean="0"/>
              <a:t>continued</a:t>
            </a:r>
            <a:r>
              <a:rPr lang="en-US" altLang="en-US" dirty="0" smtClean="0"/>
              <a:t>)</a:t>
            </a:r>
          </a:p>
        </p:txBody>
      </p:sp>
      <p:sp>
        <p:nvSpPr>
          <p:cNvPr id="31747" name="Content Placeholder 2"/>
          <p:cNvSpPr>
            <a:spLocks noGrp="1"/>
          </p:cNvSpPr>
          <p:nvPr>
            <p:ph idx="1"/>
          </p:nvPr>
        </p:nvSpPr>
        <p:spPr/>
        <p:txBody>
          <a:bodyPr/>
          <a:lstStyle/>
          <a:p>
            <a:r>
              <a:rPr lang="en-US" dirty="0"/>
              <a:t>To enable security and consumer confidence in downloaded </a:t>
            </a:r>
            <a:r>
              <a:rPr lang="en-US" dirty="0" smtClean="0"/>
              <a:t>programs such </a:t>
            </a:r>
            <a:r>
              <a:rPr lang="en-US" dirty="0"/>
              <a:t>as ActiveX controls, Microsoft developed </a:t>
            </a:r>
            <a:r>
              <a:rPr lang="en-US" b="1" dirty="0" smtClean="0"/>
              <a:t>Authenticode.</a:t>
            </a:r>
          </a:p>
          <a:p>
            <a:pPr lvl="1"/>
            <a:r>
              <a:rPr lang="en-US" dirty="0" smtClean="0"/>
              <a:t>A </a:t>
            </a:r>
            <a:r>
              <a:rPr lang="en-US" dirty="0"/>
              <a:t>system </a:t>
            </a:r>
            <a:r>
              <a:rPr lang="en-US" dirty="0" smtClean="0"/>
              <a:t>that uses </a:t>
            </a:r>
            <a:r>
              <a:rPr lang="en-US" dirty="0"/>
              <a:t>digital signatures and allows Windows users to determine who produced a specific piece of code and whether or not the code has been altered</a:t>
            </a:r>
            <a:r>
              <a:rPr lang="en-US" dirty="0" smtClean="0"/>
              <a:t>.</a:t>
            </a:r>
          </a:p>
          <a:p>
            <a:pPr lvl="1"/>
            <a:r>
              <a:rPr lang="en-US" dirty="0" smtClean="0"/>
              <a:t>Safety </a:t>
            </a:r>
            <a:r>
              <a:rPr lang="en-US" dirty="0"/>
              <a:t>and security are different things, and Authenticode promotes neither in reality</a:t>
            </a:r>
            <a:r>
              <a:rPr lang="en-US" dirty="0" smtClean="0"/>
              <a:t>.</a:t>
            </a:r>
          </a:p>
        </p:txBody>
      </p:sp>
    </p:spTree>
    <p:extLst>
      <p:ext uri="{BB962C8B-B14F-4D97-AF65-F5344CB8AC3E}">
        <p14:creationId xmlns:p14="http://schemas.microsoft.com/office/powerpoint/2010/main" val="3976018492"/>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ActiveX (</a:t>
            </a:r>
            <a:r>
              <a:rPr lang="en-US" altLang="en-US" i="1" dirty="0" smtClean="0"/>
              <a:t>continued</a:t>
            </a:r>
            <a:r>
              <a:rPr lang="en-US" altLang="en-US" dirty="0" smtClean="0"/>
              <a:t>)</a:t>
            </a:r>
          </a:p>
        </p:txBody>
      </p:sp>
      <p:sp>
        <p:nvSpPr>
          <p:cNvPr id="31747" name="Content Placeholder 2"/>
          <p:cNvSpPr>
            <a:spLocks noGrp="1"/>
          </p:cNvSpPr>
          <p:nvPr>
            <p:ph idx="1"/>
          </p:nvPr>
        </p:nvSpPr>
        <p:spPr/>
        <p:txBody>
          <a:bodyPr/>
          <a:lstStyle/>
          <a:p>
            <a:r>
              <a:rPr lang="en-US" dirty="0" smtClean="0"/>
              <a:t>Authenticode </a:t>
            </a:r>
            <a:r>
              <a:rPr lang="en-US" dirty="0"/>
              <a:t>does not </a:t>
            </a:r>
            <a:r>
              <a:rPr lang="en-US" dirty="0" smtClean="0"/>
              <a:t>identify </a:t>
            </a:r>
            <a:r>
              <a:rPr lang="en-US" dirty="0"/>
              <a:t>whether a piece of code will cause damage to a system, </a:t>
            </a:r>
            <a:r>
              <a:rPr lang="en-US" dirty="0" smtClean="0"/>
              <a:t>nor does </a:t>
            </a:r>
            <a:r>
              <a:rPr lang="en-US" dirty="0"/>
              <a:t>it regulate how code is </a:t>
            </a:r>
            <a:r>
              <a:rPr lang="en-US" dirty="0" smtClean="0"/>
              <a:t>used.</a:t>
            </a:r>
          </a:p>
          <a:p>
            <a:pPr lvl="1"/>
            <a:r>
              <a:rPr lang="en-US" dirty="0" smtClean="0"/>
              <a:t>A </a:t>
            </a:r>
            <a:r>
              <a:rPr lang="en-US" dirty="0"/>
              <a:t>perfectly safe ActiveX control </a:t>
            </a:r>
            <a:r>
              <a:rPr lang="en-US" dirty="0" smtClean="0"/>
              <a:t>under one </a:t>
            </a:r>
            <a:r>
              <a:rPr lang="en-US" dirty="0"/>
              <a:t>set of circumstances may be malicious if used </a:t>
            </a:r>
            <a:r>
              <a:rPr lang="en-US" dirty="0" smtClean="0"/>
              <a:t>improperly.</a:t>
            </a:r>
          </a:p>
          <a:p>
            <a:r>
              <a:rPr lang="en-US" dirty="0"/>
              <a:t>C</a:t>
            </a:r>
            <a:r>
              <a:rPr lang="en-US" dirty="0" smtClean="0"/>
              <a:t>ritics </a:t>
            </a:r>
            <a:r>
              <a:rPr lang="en-US" dirty="0"/>
              <a:t>argue </a:t>
            </a:r>
            <a:r>
              <a:rPr lang="en-US" dirty="0" smtClean="0"/>
              <a:t>that </a:t>
            </a:r>
            <a:r>
              <a:rPr lang="en-US" dirty="0"/>
              <a:t>code signing is not a panacea for security issues </a:t>
            </a:r>
            <a:r>
              <a:rPr lang="en-US" dirty="0" smtClean="0"/>
              <a:t>and that </a:t>
            </a:r>
            <a:r>
              <a:rPr lang="en-US" dirty="0"/>
              <a:t>marketing it as doing more than it really does is </a:t>
            </a:r>
            <a:r>
              <a:rPr lang="en-US" dirty="0" smtClean="0"/>
              <a:t>irresponsible.</a:t>
            </a:r>
            <a:endParaRPr lang="en-US" altLang="en-US" dirty="0" smtClean="0"/>
          </a:p>
        </p:txBody>
      </p:sp>
    </p:spTree>
    <p:extLst>
      <p:ext uri="{BB962C8B-B14F-4D97-AF65-F5344CB8AC3E}">
        <p14:creationId xmlns:p14="http://schemas.microsoft.com/office/powerpoint/2010/main" val="2195610502"/>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t>Securing the Browser</a:t>
            </a:r>
          </a:p>
        </p:txBody>
      </p:sp>
      <p:sp>
        <p:nvSpPr>
          <p:cNvPr id="33795" name="Content Placeholder 2"/>
          <p:cNvSpPr>
            <a:spLocks noGrp="1"/>
          </p:cNvSpPr>
          <p:nvPr>
            <p:ph idx="1"/>
          </p:nvPr>
        </p:nvSpPr>
        <p:spPr/>
        <p:txBody>
          <a:bodyPr/>
          <a:lstStyle/>
          <a:p>
            <a:r>
              <a:rPr lang="en-US" altLang="en-US" dirty="0" smtClean="0"/>
              <a:t>Added features means weaker security.</a:t>
            </a:r>
          </a:p>
          <a:p>
            <a:r>
              <a:rPr lang="en-US" altLang="en-US" dirty="0" smtClean="0"/>
              <a:t>No browser is 100 percent safe.</a:t>
            </a:r>
          </a:p>
          <a:p>
            <a:r>
              <a:rPr lang="en-US" altLang="en-US" dirty="0" smtClean="0"/>
              <a:t>Currently Firefox coupled with the NoScript plug-in provides good protection.</a:t>
            </a:r>
          </a:p>
          <a:p>
            <a:pPr lvl="1"/>
            <a:r>
              <a:rPr lang="en-US" dirty="0">
                <a:ea typeface="ヒラギノ角ゴ Pro W3" pitchFamily="-111" charset="-128"/>
                <a:cs typeface="ヒラギノ角ゴ Pro W3" pitchFamily="-111" charset="-128"/>
              </a:rPr>
              <a:t>Firefox will not execute ActiveX, so that threat vector is removed.</a:t>
            </a:r>
            <a:endParaRPr lang="en-US" altLang="en-US" dirty="0" smtClean="0"/>
          </a:p>
          <a:p>
            <a:pPr lvl="1"/>
            <a:r>
              <a:rPr lang="en-US" altLang="en-US" dirty="0" smtClean="0"/>
              <a:t>The NoScript plug-in allows the user to determine from which domains to trust scripts.</a:t>
            </a:r>
          </a:p>
        </p:txBody>
      </p:sp>
    </p:spTree>
    <p:extLst>
      <p:ext uri="{BB962C8B-B14F-4D97-AF65-F5344CB8AC3E}">
        <p14:creationId xmlns:p14="http://schemas.microsoft.com/office/powerpoint/2010/main" val="1035706613"/>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CGI</a:t>
            </a:r>
            <a:endParaRPr lang="en-US" dirty="0"/>
          </a:p>
        </p:txBody>
      </p:sp>
      <p:sp>
        <p:nvSpPr>
          <p:cNvPr id="34819" name="Rectangle 3"/>
          <p:cNvSpPr>
            <a:spLocks noGrp="1" noChangeArrowheads="1"/>
          </p:cNvSpPr>
          <p:nvPr>
            <p:ph idx="1"/>
          </p:nvPr>
        </p:nvSpPr>
        <p:spPr>
          <a:xfrm>
            <a:off x="457200" y="1981200"/>
            <a:ext cx="8229600" cy="4495800"/>
          </a:xfrm>
        </p:spPr>
        <p:txBody>
          <a:bodyPr/>
          <a:lstStyle/>
          <a:p>
            <a:r>
              <a:rPr lang="en-US" altLang="en-US" dirty="0"/>
              <a:t>The </a:t>
            </a:r>
            <a:r>
              <a:rPr lang="en-US" altLang="en-US" b="1" dirty="0"/>
              <a:t>Common Gateway Interface (CGI)</a:t>
            </a:r>
            <a:r>
              <a:rPr lang="en-US" altLang="en-US" dirty="0"/>
              <a:t> was the original method for having a web server execute a program outside the web server process, yet on the same </a:t>
            </a:r>
            <a:r>
              <a:rPr lang="en-US" altLang="en-US" dirty="0" smtClean="0"/>
              <a:t>server.</a:t>
            </a:r>
          </a:p>
          <a:p>
            <a:pPr lvl="1"/>
            <a:r>
              <a:rPr lang="en-US" altLang="en-US" dirty="0"/>
              <a:t>The programs can be written in a number </a:t>
            </a:r>
            <a:r>
              <a:rPr lang="en-US" altLang="en-US" dirty="0" smtClean="0"/>
              <a:t>of languages.</a:t>
            </a:r>
          </a:p>
          <a:p>
            <a:pPr lvl="1"/>
            <a:r>
              <a:rPr lang="en-US" altLang="en-US" dirty="0" smtClean="0">
                <a:ea typeface="ヒラギノ角ゴ Pro W3" pitchFamily="-112" charset="-128"/>
              </a:rPr>
              <a:t>The scripted </a:t>
            </a:r>
            <a:r>
              <a:rPr lang="en-US" altLang="en-US" dirty="0">
                <a:ea typeface="ヒラギノ角ゴ Pro W3" pitchFamily="-112" charset="-128"/>
              </a:rPr>
              <a:t>programs embrace the full functionality of a </a:t>
            </a:r>
            <a:r>
              <a:rPr lang="en-US" altLang="en-US" dirty="0" smtClean="0">
                <a:ea typeface="ヒラギノ角ゴ Pro W3" pitchFamily="-112" charset="-128"/>
              </a:rPr>
              <a:t>server.</a:t>
            </a:r>
          </a:p>
          <a:p>
            <a:pPr lvl="1"/>
            <a:r>
              <a:rPr lang="en-US" altLang="en-US" dirty="0">
                <a:ea typeface="ヒラギノ角ゴ Pro W3" pitchFamily="-112" charset="-128"/>
              </a:rPr>
              <a:t>Poorly written scripts can cause unintended </a:t>
            </a:r>
            <a:r>
              <a:rPr lang="en-US" altLang="en-US" dirty="0" smtClean="0">
                <a:ea typeface="ヒラギノ角ゴ Pro W3" pitchFamily="-112" charset="-128"/>
              </a:rPr>
              <a:t>consequences </a:t>
            </a:r>
            <a:r>
              <a:rPr lang="en-US" altLang="en-US" dirty="0">
                <a:ea typeface="ヒラギノ角ゴ Pro W3" pitchFamily="-112" charset="-128"/>
              </a:rPr>
              <a:t>at runtime and their </a:t>
            </a:r>
            <a:r>
              <a:rPr lang="en-US" altLang="en-US" dirty="0" smtClean="0">
                <a:ea typeface="ヒラギノ角ゴ Pro W3" pitchFamily="-112" charset="-128"/>
              </a:rPr>
              <a:t>defects </a:t>
            </a:r>
            <a:r>
              <a:rPr lang="en-US" altLang="en-US" dirty="0">
                <a:ea typeface="ヒラギノ角ゴ Pro W3" pitchFamily="-112" charset="-128"/>
              </a:rPr>
              <a:t>are not always </a:t>
            </a:r>
            <a:r>
              <a:rPr lang="en-US" altLang="en-US" dirty="0" smtClean="0">
                <a:ea typeface="ヒラギノ角ゴ Pro W3" pitchFamily="-112" charset="-128"/>
              </a:rPr>
              <a:t>obvious.</a:t>
            </a:r>
            <a:endParaRPr lang="en-US" altLang="en-US" dirty="0"/>
          </a:p>
          <a:p>
            <a:r>
              <a:rPr lang="en-US" altLang="en-US" dirty="0">
                <a:ea typeface="ヒラギノ角ゴ Pro W3" pitchFamily="-112" charset="-128"/>
              </a:rPr>
              <a:t>CGI is an </a:t>
            </a:r>
            <a:r>
              <a:rPr lang="en-US" altLang="en-US" dirty="0" smtClean="0">
                <a:ea typeface="ヒラギノ角ゴ Pro W3" pitchFamily="-112" charset="-128"/>
              </a:rPr>
              <a:t>outdated and mostly retired technology.</a:t>
            </a:r>
            <a:endParaRPr lang="en-US" altLang="en-US" dirty="0" smtClean="0"/>
          </a:p>
        </p:txBody>
      </p:sp>
    </p:spTree>
    <p:extLst>
      <p:ext uri="{BB962C8B-B14F-4D97-AF65-F5344CB8AC3E}">
        <p14:creationId xmlns:p14="http://schemas.microsoft.com/office/powerpoint/2010/main" val="2962274775"/>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Server-Side Scripts</a:t>
            </a:r>
          </a:p>
        </p:txBody>
      </p:sp>
      <p:sp>
        <p:nvSpPr>
          <p:cNvPr id="5" name="Content Placeholder 4"/>
          <p:cNvSpPr>
            <a:spLocks noGrp="1"/>
          </p:cNvSpPr>
          <p:nvPr>
            <p:ph idx="1"/>
          </p:nvPr>
        </p:nvSpPr>
        <p:spPr>
          <a:xfrm>
            <a:off x="457200" y="1981200"/>
            <a:ext cx="8382000" cy="4648200"/>
          </a:xfrm>
        </p:spPr>
        <p:txBody>
          <a:bodyPr/>
          <a:lstStyle/>
          <a:p>
            <a:r>
              <a:rPr lang="en-US" dirty="0"/>
              <a:t>CGI has been replaced in many web sites through newer </a:t>
            </a:r>
            <a:r>
              <a:rPr lang="en-US" b="1" dirty="0"/>
              <a:t>server-side </a:t>
            </a:r>
            <a:r>
              <a:rPr lang="en-US" b="1" dirty="0" smtClean="0"/>
              <a:t>scripting technologies </a:t>
            </a:r>
            <a:r>
              <a:rPr lang="en-US" dirty="0"/>
              <a:t>such as </a:t>
            </a:r>
            <a:r>
              <a:rPr lang="en-US" b="1" dirty="0"/>
              <a:t>Java</a:t>
            </a:r>
            <a:r>
              <a:rPr lang="en-US" dirty="0"/>
              <a:t>, </a:t>
            </a:r>
            <a:r>
              <a:rPr lang="en-US" b="1" dirty="0"/>
              <a:t>Active Server Pages (ASP)</a:t>
            </a:r>
            <a:r>
              <a:rPr lang="en-US" dirty="0"/>
              <a:t>, </a:t>
            </a:r>
            <a:r>
              <a:rPr lang="en-US" b="1" dirty="0"/>
              <a:t>ASP.NET</a:t>
            </a:r>
            <a:r>
              <a:rPr lang="en-US" dirty="0"/>
              <a:t>, and </a:t>
            </a:r>
            <a:r>
              <a:rPr lang="en-US" b="1" dirty="0" smtClean="0"/>
              <a:t>PHP</a:t>
            </a:r>
            <a:r>
              <a:rPr lang="en-US" dirty="0" smtClean="0"/>
              <a:t>.</a:t>
            </a:r>
          </a:p>
          <a:p>
            <a:pPr lvl="1"/>
            <a:r>
              <a:rPr lang="en-US" dirty="0" smtClean="0"/>
              <a:t>These </a:t>
            </a:r>
            <a:r>
              <a:rPr lang="en-US" dirty="0"/>
              <a:t>technologies operate in much the same fashion as CGI: they </a:t>
            </a:r>
            <a:r>
              <a:rPr lang="en-US" dirty="0" smtClean="0"/>
              <a:t>allow programs </a:t>
            </a:r>
            <a:r>
              <a:rPr lang="en-US" dirty="0"/>
              <a:t>to be run outside the web server and to return data to the </a:t>
            </a:r>
            <a:r>
              <a:rPr lang="en-US" dirty="0" smtClean="0"/>
              <a:t>web server </a:t>
            </a:r>
            <a:r>
              <a:rPr lang="en-US" dirty="0"/>
              <a:t>to be served to end users via a web </a:t>
            </a:r>
            <a:r>
              <a:rPr lang="en-US" dirty="0" smtClean="0"/>
              <a:t>page.</a:t>
            </a:r>
          </a:p>
          <a:p>
            <a:pPr lvl="1"/>
            <a:r>
              <a:rPr lang="en-US" dirty="0" smtClean="0"/>
              <a:t>The </a:t>
            </a:r>
            <a:r>
              <a:rPr lang="en-US" dirty="0"/>
              <a:t>term </a:t>
            </a:r>
            <a:r>
              <a:rPr lang="en-US" i="1" dirty="0"/>
              <a:t>server-side script </a:t>
            </a:r>
            <a:r>
              <a:rPr lang="en-US" dirty="0" smtClean="0"/>
              <a:t>is actually </a:t>
            </a:r>
            <a:r>
              <a:rPr lang="en-US" dirty="0"/>
              <a:t>a misnomer, as these are actually executable programs that are </a:t>
            </a:r>
            <a:r>
              <a:rPr lang="en-US" dirty="0" smtClean="0"/>
              <a:t>either interpreted </a:t>
            </a:r>
            <a:r>
              <a:rPr lang="en-US" dirty="0"/>
              <a:t>or run in virtual machines</a:t>
            </a:r>
            <a:r>
              <a:rPr lang="en-US" dirty="0" smtClean="0"/>
              <a:t>.</a:t>
            </a:r>
          </a:p>
          <a:p>
            <a:pPr lvl="1"/>
            <a:r>
              <a:rPr lang="en-US" dirty="0" smtClean="0"/>
              <a:t>These technologies </a:t>
            </a:r>
            <a:r>
              <a:rPr lang="en-US" dirty="0"/>
              <a:t>have stronger security models than CGI</a:t>
            </a:r>
            <a:r>
              <a:rPr lang="en-US" dirty="0" smtClean="0"/>
              <a:t>.</a:t>
            </a:r>
            <a:endParaRPr lang="en-US" dirty="0"/>
          </a:p>
        </p:txBody>
      </p:sp>
    </p:spTree>
    <p:extLst>
      <p:ext uri="{BB962C8B-B14F-4D97-AF65-F5344CB8AC3E}">
        <p14:creationId xmlns:p14="http://schemas.microsoft.com/office/powerpoint/2010/main" val="1181088057"/>
      </p:ext>
    </p:extLst>
  </p:cSld>
  <p:clrMapOvr>
    <a:masterClrMapping/>
  </p:clrMapOvr>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Server-Side </a:t>
            </a:r>
            <a:r>
              <a:rPr lang="en-US" dirty="0" smtClean="0"/>
              <a:t>Scripts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smtClean="0"/>
              <a:t>Each technology is </a:t>
            </a:r>
            <a:r>
              <a:rPr lang="en-US" dirty="0"/>
              <a:t>based on a different </a:t>
            </a:r>
            <a:r>
              <a:rPr lang="en-US" dirty="0" smtClean="0"/>
              <a:t>language.</a:t>
            </a:r>
          </a:p>
          <a:p>
            <a:pPr lvl="1"/>
            <a:r>
              <a:rPr lang="en-US" dirty="0" smtClean="0"/>
              <a:t>Results in a </a:t>
            </a:r>
            <a:r>
              <a:rPr lang="en-US" dirty="0"/>
              <a:t>steeper learning </a:t>
            </a:r>
            <a:r>
              <a:rPr lang="en-US" dirty="0" smtClean="0"/>
              <a:t>curve</a:t>
            </a:r>
          </a:p>
          <a:p>
            <a:r>
              <a:rPr lang="en-US" dirty="0" smtClean="0"/>
              <a:t> Must adhere </a:t>
            </a:r>
            <a:r>
              <a:rPr lang="en-US" dirty="0"/>
              <a:t>to programming </a:t>
            </a:r>
            <a:r>
              <a:rPr lang="en-US" dirty="0" smtClean="0"/>
              <a:t>fundamentals.</a:t>
            </a:r>
          </a:p>
          <a:p>
            <a:pPr lvl="1"/>
            <a:r>
              <a:rPr lang="en-US" dirty="0" smtClean="0"/>
              <a:t>Use well </a:t>
            </a:r>
            <a:r>
              <a:rPr lang="en-US" dirty="0"/>
              <a:t>designed and well written </a:t>
            </a:r>
            <a:r>
              <a:rPr lang="en-US" dirty="0" smtClean="0"/>
              <a:t>code as buffer </a:t>
            </a:r>
            <a:r>
              <a:rPr lang="en-US" dirty="0"/>
              <a:t>overflows are still an issue</a:t>
            </a:r>
            <a:r>
              <a:rPr lang="en-US" dirty="0" smtClean="0"/>
              <a:t>.</a:t>
            </a:r>
          </a:p>
          <a:p>
            <a:pPr lvl="1"/>
            <a:r>
              <a:rPr lang="en-US" dirty="0" smtClean="0"/>
              <a:t>Basic </a:t>
            </a:r>
            <a:r>
              <a:rPr lang="en-US" dirty="0"/>
              <a:t>security problems associated with incorporating open-ended user input into </a:t>
            </a:r>
            <a:r>
              <a:rPr lang="en-US" dirty="0" smtClean="0"/>
              <a:t>code still exist.</a:t>
            </a:r>
          </a:p>
          <a:p>
            <a:pPr lvl="1"/>
            <a:r>
              <a:rPr lang="en-US" dirty="0"/>
              <a:t>Understanding and qualifying user responses before blindly using them programmatically is essential to the security of a system</a:t>
            </a:r>
            <a:r>
              <a:rPr lang="en-US" dirty="0" smtClean="0"/>
              <a:t>.</a:t>
            </a:r>
            <a:endParaRPr lang="en-US" dirty="0"/>
          </a:p>
        </p:txBody>
      </p:sp>
    </p:spTree>
    <p:extLst>
      <p:ext uri="{BB962C8B-B14F-4D97-AF65-F5344CB8AC3E}">
        <p14:creationId xmlns:p14="http://schemas.microsoft.com/office/powerpoint/2010/main" val="3748296052"/>
      </p:ext>
    </p:extLst>
  </p:cSld>
  <p:clrMapOvr>
    <a:masterClrMapping/>
  </p:clrMapOvr>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Cookies</a:t>
            </a:r>
          </a:p>
        </p:txBody>
      </p:sp>
      <p:sp>
        <p:nvSpPr>
          <p:cNvPr id="35843" name="Content Placeholder 2"/>
          <p:cNvSpPr>
            <a:spLocks noGrp="1"/>
          </p:cNvSpPr>
          <p:nvPr>
            <p:ph idx="1"/>
          </p:nvPr>
        </p:nvSpPr>
        <p:spPr/>
        <p:txBody>
          <a:bodyPr/>
          <a:lstStyle/>
          <a:p>
            <a:r>
              <a:rPr lang="en-US" altLang="en-US" b="1" dirty="0"/>
              <a:t>Cookies</a:t>
            </a:r>
            <a:r>
              <a:rPr lang="en-US" altLang="en-US" dirty="0"/>
              <a:t> are small chunks of ASCII text passed within an HTTP stream </a:t>
            </a:r>
            <a:r>
              <a:rPr lang="en-US" altLang="en-US" dirty="0" smtClean="0"/>
              <a:t>to store </a:t>
            </a:r>
            <a:r>
              <a:rPr lang="en-US" altLang="en-US" dirty="0"/>
              <a:t>data temporarily in a web browser instance</a:t>
            </a:r>
            <a:r>
              <a:rPr lang="en-US" altLang="en-US" dirty="0" smtClean="0"/>
              <a:t>.</a:t>
            </a:r>
          </a:p>
          <a:p>
            <a:r>
              <a:rPr lang="en-US" altLang="en-US" dirty="0" smtClean="0"/>
              <a:t>A cookie is a series of name-value pairs that is stored in memory during a browser instance.</a:t>
            </a:r>
          </a:p>
          <a:p>
            <a:pPr lvl="1"/>
            <a:r>
              <a:rPr lang="en-US" altLang="en-US" dirty="0" smtClean="0"/>
              <a:t>Expires, Domain, Path, and Secure</a:t>
            </a:r>
          </a:p>
          <a:p>
            <a:r>
              <a:rPr lang="en-US" dirty="0">
                <a:ea typeface="ヒラギノ角ゴ Pro W3" pitchFamily="-111" charset="-128"/>
                <a:cs typeface="ヒラギノ角ゴ Pro W3" pitchFamily="-111" charset="-128"/>
              </a:rPr>
              <a:t>Because cookies are stored on a user’s machine in a form that will allow simple manipulation, they must always be considered suspect and are not suitable for use as a security mechanism.</a:t>
            </a:r>
            <a:endParaRPr lang="en-US" altLang="en-US" dirty="0" smtClean="0"/>
          </a:p>
        </p:txBody>
      </p:sp>
    </p:spTree>
    <p:extLst>
      <p:ext uri="{BB962C8B-B14F-4D97-AF65-F5344CB8AC3E}">
        <p14:creationId xmlns:p14="http://schemas.microsoft.com/office/powerpoint/2010/main" val="2904339153"/>
      </p:ext>
    </p:extLst>
  </p:cSld>
  <p:clrMapOvr>
    <a:masterClrMapping/>
  </p:clrMapOvr>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15000"/>
            <a:ext cx="7924800" cy="457200"/>
          </a:xfrm>
        </p:spPr>
        <p:txBody>
          <a:bodyPr/>
          <a:lstStyle/>
          <a:p>
            <a:r>
              <a:rPr lang="en-US" dirty="0"/>
              <a:t>Figure 17.11 Chrome cookie management</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2872" y="1420091"/>
            <a:ext cx="4738255" cy="4017818"/>
          </a:xfrm>
          <a:prstGeom prst="rect">
            <a:avLst/>
          </a:prstGeom>
        </p:spPr>
      </p:pic>
    </p:spTree>
    <p:extLst>
      <p:ext uri="{BB962C8B-B14F-4D97-AF65-F5344CB8AC3E}">
        <p14:creationId xmlns:p14="http://schemas.microsoft.com/office/powerpoint/2010/main" val="2898174683"/>
      </p:ext>
    </p:extLst>
  </p:cSld>
  <p:clrMapOvr>
    <a:masterClrMapping/>
  </p:clrMapOvr>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486400"/>
            <a:ext cx="7924800" cy="457200"/>
          </a:xfrm>
        </p:spPr>
        <p:txBody>
          <a:bodyPr/>
          <a:lstStyle/>
          <a:p>
            <a:r>
              <a:rPr lang="fr-FR" dirty="0"/>
              <a:t>Figure 17.12 Internet Explorer cookie management</a:t>
            </a: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1576252"/>
            <a:ext cx="2762794" cy="3533503"/>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3000" y="2595155"/>
            <a:ext cx="2717074" cy="2514600"/>
          </a:xfrm>
          <a:prstGeom prst="rect">
            <a:avLst/>
          </a:prstGeom>
        </p:spPr>
      </p:pic>
    </p:spTree>
    <p:extLst>
      <p:ext uri="{BB962C8B-B14F-4D97-AF65-F5344CB8AC3E}">
        <p14:creationId xmlns:p14="http://schemas.microsoft.com/office/powerpoint/2010/main" val="514287064"/>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073748"/>
            <a:ext cx="7924800" cy="457200"/>
          </a:xfrm>
        </p:spPr>
        <p:txBody>
          <a:bodyPr/>
          <a:lstStyle/>
          <a:p>
            <a:r>
              <a:rPr lang="en-US" dirty="0"/>
              <a:t> Figure 17.13 Internet Explorer cookie store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249" y="2057400"/>
            <a:ext cx="4745502" cy="2527495"/>
          </a:xfrm>
          <a:prstGeom prst="rect">
            <a:avLst/>
          </a:prstGeom>
        </p:spPr>
      </p:pic>
    </p:spTree>
    <p:extLst>
      <p:ext uri="{BB962C8B-B14F-4D97-AF65-F5344CB8AC3E}">
        <p14:creationId xmlns:p14="http://schemas.microsoft.com/office/powerpoint/2010/main" val="185383542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MIME</a:t>
            </a:r>
          </a:p>
        </p:txBody>
      </p:sp>
      <p:sp>
        <p:nvSpPr>
          <p:cNvPr id="3" name="Content Placeholder 2"/>
          <p:cNvSpPr>
            <a:spLocks noGrp="1"/>
          </p:cNvSpPr>
          <p:nvPr>
            <p:ph idx="1"/>
          </p:nvPr>
        </p:nvSpPr>
        <p:spPr/>
        <p:txBody>
          <a:bodyPr/>
          <a:lstStyle/>
          <a:p>
            <a:r>
              <a:rPr lang="en-US" dirty="0"/>
              <a:t>When a message has an attachment, the protocol used to deliver the message is </a:t>
            </a:r>
            <a:r>
              <a:rPr lang="en-US" b="1" dirty="0"/>
              <a:t>Multipurpose Internet Mail Extensions (MIME</a:t>
            </a:r>
            <a:r>
              <a:rPr lang="en-US" b="1" dirty="0" smtClean="0"/>
              <a:t>)</a:t>
            </a:r>
            <a:r>
              <a:rPr lang="en-US" dirty="0" smtClean="0"/>
              <a:t>.</a:t>
            </a:r>
          </a:p>
          <a:p>
            <a:r>
              <a:rPr lang="en-US" dirty="0" smtClean="0"/>
              <a:t>This </a:t>
            </a:r>
            <a:r>
              <a:rPr lang="en-US" dirty="0"/>
              <a:t>protocol </a:t>
            </a:r>
            <a:r>
              <a:rPr lang="en-US" dirty="0" smtClean="0"/>
              <a:t>allows the </a:t>
            </a:r>
            <a:r>
              <a:rPr lang="en-US" dirty="0"/>
              <a:t>exchange of different kinds of data across text-based e-mail </a:t>
            </a:r>
            <a:r>
              <a:rPr lang="en-US" dirty="0" smtClean="0"/>
              <a:t>systems.</a:t>
            </a:r>
          </a:p>
          <a:p>
            <a:r>
              <a:rPr lang="en-US" dirty="0" smtClean="0"/>
              <a:t>When </a:t>
            </a:r>
            <a:r>
              <a:rPr lang="en-US" dirty="0"/>
              <a:t>MIME is used, it is marked in the header of the e-mail, along </a:t>
            </a:r>
            <a:r>
              <a:rPr lang="en-US" dirty="0" smtClean="0"/>
              <a:t>with supporting </a:t>
            </a:r>
            <a:r>
              <a:rPr lang="en-US" dirty="0"/>
              <a:t>elements to facilitate decoding</a:t>
            </a:r>
            <a:r>
              <a:rPr lang="en-US" dirty="0" smtClean="0"/>
              <a:t>.</a:t>
            </a:r>
            <a:endParaRPr lang="en-US" dirty="0"/>
          </a:p>
        </p:txBody>
      </p:sp>
    </p:spTree>
    <p:extLst>
      <p:ext uri="{BB962C8B-B14F-4D97-AF65-F5344CB8AC3E}">
        <p14:creationId xmlns:p14="http://schemas.microsoft.com/office/powerpoint/2010/main" val="3506871766"/>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Cookies (</a:t>
            </a:r>
            <a:r>
              <a:rPr lang="en-US" altLang="en-US" i="1" dirty="0" smtClean="0"/>
              <a:t>continued</a:t>
            </a:r>
            <a:r>
              <a:rPr lang="en-US" altLang="en-US" dirty="0" smtClean="0"/>
              <a:t>)</a:t>
            </a:r>
          </a:p>
        </p:txBody>
      </p:sp>
      <p:sp>
        <p:nvSpPr>
          <p:cNvPr id="35843" name="Content Placeholder 2"/>
          <p:cNvSpPr>
            <a:spLocks noGrp="1"/>
          </p:cNvSpPr>
          <p:nvPr>
            <p:ph idx="1"/>
          </p:nvPr>
        </p:nvSpPr>
        <p:spPr/>
        <p:txBody>
          <a:bodyPr/>
          <a:lstStyle/>
          <a:p>
            <a:pPr>
              <a:defRPr/>
            </a:pPr>
            <a:r>
              <a:rPr lang="en-US" dirty="0" smtClean="0"/>
              <a:t>If </a:t>
            </a:r>
            <a:r>
              <a:rPr lang="en-US" dirty="0"/>
              <a:t>the user disables cookies in a browser, this type of information will not be available for the web server to </a:t>
            </a:r>
            <a:r>
              <a:rPr lang="en-US" dirty="0" smtClean="0"/>
              <a:t>use.</a:t>
            </a:r>
          </a:p>
          <a:p>
            <a:pPr lvl="1">
              <a:defRPr/>
            </a:pPr>
            <a:r>
              <a:rPr lang="en-US" dirty="0" smtClean="0"/>
              <a:t>IETF </a:t>
            </a:r>
            <a:r>
              <a:rPr lang="en-US" dirty="0"/>
              <a:t>RFC 2109 describes the HTTP state-management system (cookies) and specifies several specific cookie functions to be enabled in browsers, </a:t>
            </a:r>
            <a:r>
              <a:rPr lang="en-US" dirty="0" smtClean="0"/>
              <a:t>specifically:</a:t>
            </a:r>
          </a:p>
          <a:p>
            <a:pPr lvl="2">
              <a:defRPr/>
            </a:pPr>
            <a:r>
              <a:rPr lang="en-US" dirty="0" smtClean="0"/>
              <a:t>The </a:t>
            </a:r>
            <a:r>
              <a:rPr lang="en-US" dirty="0"/>
              <a:t>ability to turn on and off cookie </a:t>
            </a:r>
            <a:r>
              <a:rPr lang="en-US" dirty="0" smtClean="0"/>
              <a:t>usage</a:t>
            </a:r>
          </a:p>
          <a:p>
            <a:pPr lvl="2">
              <a:defRPr/>
            </a:pPr>
            <a:r>
              <a:rPr lang="en-US" dirty="0" smtClean="0"/>
              <a:t>An </a:t>
            </a:r>
            <a:r>
              <a:rPr lang="en-US" dirty="0"/>
              <a:t>indicator as to whether cookies are in </a:t>
            </a:r>
            <a:r>
              <a:rPr lang="en-US" dirty="0" smtClean="0"/>
              <a:t>use</a:t>
            </a:r>
          </a:p>
          <a:p>
            <a:pPr lvl="2">
              <a:defRPr/>
            </a:pPr>
            <a:r>
              <a:rPr lang="en-US" dirty="0" smtClean="0"/>
              <a:t>A </a:t>
            </a:r>
            <a:r>
              <a:rPr lang="en-US" dirty="0"/>
              <a:t>means of specifying cookie domain values and </a:t>
            </a:r>
            <a:r>
              <a:rPr lang="en-US" dirty="0" smtClean="0"/>
              <a:t>lifetimes</a:t>
            </a:r>
            <a:endParaRPr lang="en-US" altLang="en-US" dirty="0" smtClean="0"/>
          </a:p>
        </p:txBody>
      </p:sp>
    </p:spTree>
    <p:extLst>
      <p:ext uri="{BB962C8B-B14F-4D97-AF65-F5344CB8AC3E}">
        <p14:creationId xmlns:p14="http://schemas.microsoft.com/office/powerpoint/2010/main" val="3949700778"/>
      </p:ext>
    </p:extLst>
  </p:cSld>
  <p:clrMapOvr>
    <a:masterClrMapping/>
  </p:clrMapOvr>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smtClean="0"/>
              <a:t>Browser Plug-ins</a:t>
            </a:r>
          </a:p>
        </p:txBody>
      </p:sp>
      <p:sp>
        <p:nvSpPr>
          <p:cNvPr id="3" name="Content Placeholder 2"/>
          <p:cNvSpPr>
            <a:spLocks noGrp="1"/>
          </p:cNvSpPr>
          <p:nvPr>
            <p:ph idx="1"/>
          </p:nvPr>
        </p:nvSpPr>
        <p:spPr/>
        <p:txBody>
          <a:bodyPr/>
          <a:lstStyle/>
          <a:p>
            <a:r>
              <a:rPr lang="en-US" b="1" dirty="0"/>
              <a:t>Plug-ins</a:t>
            </a:r>
            <a:r>
              <a:rPr lang="en-US" dirty="0"/>
              <a:t> are small application programs that increase a browser’s </a:t>
            </a:r>
            <a:r>
              <a:rPr lang="en-US" dirty="0" smtClean="0"/>
              <a:t>ability to </a:t>
            </a:r>
            <a:r>
              <a:rPr lang="en-US" dirty="0"/>
              <a:t>handle new data types and add new functionality</a:t>
            </a:r>
            <a:r>
              <a:rPr lang="en-US" dirty="0" smtClean="0"/>
              <a:t>.</a:t>
            </a:r>
          </a:p>
          <a:p>
            <a:pPr lvl="1"/>
            <a:r>
              <a:rPr lang="en-US" dirty="0"/>
              <a:t>Until </a:t>
            </a:r>
            <a:r>
              <a:rPr lang="en-US" dirty="0" smtClean="0"/>
              <a:t>recently, plug-ins </a:t>
            </a:r>
            <a:r>
              <a:rPr lang="en-US" dirty="0"/>
              <a:t>have had a remarkable safety record</a:t>
            </a:r>
            <a:r>
              <a:rPr lang="en-US" dirty="0" smtClean="0"/>
              <a:t>.</a:t>
            </a:r>
          </a:p>
          <a:p>
            <a:pPr lvl="1"/>
            <a:r>
              <a:rPr lang="en-US" dirty="0" smtClean="0"/>
              <a:t>As </a:t>
            </a:r>
            <a:r>
              <a:rPr lang="en-US" dirty="0"/>
              <a:t>Flash-based content has grown more popular, crackers have examined the Flash plug-ins and software, determined vulnerabilities, and developed exploit code to use against the Flash protocol</a:t>
            </a:r>
            <a:r>
              <a:rPr lang="en-US" dirty="0" smtClean="0"/>
              <a:t>.</a:t>
            </a:r>
          </a:p>
          <a:p>
            <a:pPr lvl="1"/>
            <a:r>
              <a:rPr lang="en-US" dirty="0" smtClean="0"/>
              <a:t>The death </a:t>
            </a:r>
            <a:r>
              <a:rPr lang="en-US" dirty="0"/>
              <a:t>of Flash is on the horizon</a:t>
            </a:r>
            <a:r>
              <a:rPr lang="en-US" dirty="0" smtClean="0"/>
              <a:t>.</a:t>
            </a:r>
            <a:endParaRPr lang="en-US" dirty="0"/>
          </a:p>
        </p:txBody>
      </p:sp>
    </p:spTree>
    <p:extLst>
      <p:ext uri="{BB962C8B-B14F-4D97-AF65-F5344CB8AC3E}">
        <p14:creationId xmlns:p14="http://schemas.microsoft.com/office/powerpoint/2010/main" val="1168709679"/>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334000"/>
            <a:ext cx="7924800" cy="457200"/>
          </a:xfrm>
        </p:spPr>
        <p:txBody>
          <a:bodyPr/>
          <a:lstStyle/>
          <a:p>
            <a:r>
              <a:rPr lang="en-US" dirty="0"/>
              <a:t> Figure 17.14 Add-ons for Internet Explorer</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9534" y="1639122"/>
            <a:ext cx="4104932" cy="3427355"/>
          </a:xfrm>
          <a:prstGeom prst="rect">
            <a:avLst/>
          </a:prstGeom>
        </p:spPr>
      </p:pic>
    </p:spTree>
    <p:extLst>
      <p:ext uri="{BB962C8B-B14F-4D97-AF65-F5344CB8AC3E}">
        <p14:creationId xmlns:p14="http://schemas.microsoft.com/office/powerpoint/2010/main" val="3647190626"/>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Add-ons</a:t>
            </a:r>
          </a:p>
        </p:txBody>
      </p:sp>
      <p:sp>
        <p:nvSpPr>
          <p:cNvPr id="3" name="Content Placeholder 2"/>
          <p:cNvSpPr>
            <a:spLocks noGrp="1"/>
          </p:cNvSpPr>
          <p:nvPr>
            <p:ph idx="1"/>
          </p:nvPr>
        </p:nvSpPr>
        <p:spPr>
          <a:xfrm>
            <a:off x="457200" y="1981200"/>
            <a:ext cx="8412480" cy="4724400"/>
          </a:xfrm>
        </p:spPr>
        <p:txBody>
          <a:bodyPr/>
          <a:lstStyle/>
          <a:p>
            <a:r>
              <a:rPr lang="en-US" i="1" dirty="0"/>
              <a:t>Add-ons</a:t>
            </a:r>
            <a:r>
              <a:rPr lang="en-US" dirty="0"/>
              <a:t> are pieces of code </a:t>
            </a:r>
            <a:r>
              <a:rPr lang="en-US" dirty="0" smtClean="0"/>
              <a:t>that are distributed </a:t>
            </a:r>
            <a:r>
              <a:rPr lang="en-US" dirty="0"/>
              <a:t>to allow additional functionality to be added to an existing </a:t>
            </a:r>
            <a:r>
              <a:rPr lang="en-US" dirty="0" smtClean="0"/>
              <a:t>program.</a:t>
            </a:r>
          </a:p>
          <a:p>
            <a:pPr lvl="1"/>
            <a:r>
              <a:rPr lang="en-US" dirty="0" smtClean="0"/>
              <a:t>A browser helper object (BHO) </a:t>
            </a:r>
            <a:r>
              <a:rPr lang="en-US" dirty="0"/>
              <a:t>has unrestricted access to the Internet Explorer event </a:t>
            </a:r>
            <a:r>
              <a:rPr lang="en-US" dirty="0" smtClean="0"/>
              <a:t>model; it </a:t>
            </a:r>
            <a:r>
              <a:rPr lang="en-US" dirty="0"/>
              <a:t>can </a:t>
            </a:r>
            <a:r>
              <a:rPr lang="en-US" dirty="0" smtClean="0"/>
              <a:t>capture </a:t>
            </a:r>
            <a:r>
              <a:rPr lang="en-US" dirty="0"/>
              <a:t>keystrokes</a:t>
            </a:r>
            <a:r>
              <a:rPr lang="en-US" dirty="0" smtClean="0"/>
              <a:t>.</a:t>
            </a:r>
          </a:p>
          <a:p>
            <a:pPr lvl="1"/>
            <a:r>
              <a:rPr lang="en-US" dirty="0"/>
              <a:t>Other programs can have addons that utilize the permissions given the master program</a:t>
            </a:r>
            <a:r>
              <a:rPr lang="en-US" dirty="0" smtClean="0"/>
              <a:t>.</a:t>
            </a:r>
          </a:p>
          <a:p>
            <a:pPr lvl="1"/>
            <a:r>
              <a:rPr lang="en-US" dirty="0" smtClean="0"/>
              <a:t>Understand </a:t>
            </a:r>
            <a:r>
              <a:rPr lang="en-US" dirty="0"/>
              <a:t>the level of interaction risk they pose</a:t>
            </a:r>
            <a:r>
              <a:rPr lang="en-US" dirty="0" smtClean="0"/>
              <a:t>.</a:t>
            </a:r>
          </a:p>
          <a:p>
            <a:pPr lvl="1"/>
            <a:r>
              <a:rPr lang="en-US" dirty="0" smtClean="0"/>
              <a:t>Unless </a:t>
            </a:r>
            <a:r>
              <a:rPr lang="en-US" dirty="0"/>
              <a:t>signed by a trusted authority using Authenticode, ActiveX content should not be allowed in browsers, as the nature of the code changes can present significant risk.</a:t>
            </a:r>
          </a:p>
        </p:txBody>
      </p:sp>
    </p:spTree>
    <p:extLst>
      <p:ext uri="{BB962C8B-B14F-4D97-AF65-F5344CB8AC3E}">
        <p14:creationId xmlns:p14="http://schemas.microsoft.com/office/powerpoint/2010/main" val="2715523692"/>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Signed Applets</a:t>
            </a:r>
          </a:p>
        </p:txBody>
      </p:sp>
      <p:sp>
        <p:nvSpPr>
          <p:cNvPr id="12291" name="Rectangle 3"/>
          <p:cNvSpPr>
            <a:spLocks noGrp="1" noChangeArrowheads="1"/>
          </p:cNvSpPr>
          <p:nvPr>
            <p:ph idx="1"/>
          </p:nvPr>
        </p:nvSpPr>
        <p:spPr/>
        <p:txBody>
          <a:bodyPr/>
          <a:lstStyle/>
          <a:p>
            <a:r>
              <a:rPr lang="en-US" b="1" dirty="0"/>
              <a:t>Code signing </a:t>
            </a:r>
            <a:r>
              <a:rPr lang="en-US" dirty="0"/>
              <a:t>was an attempt to bring the security of shrink-wrapped software to software downloaded from the Internet</a:t>
            </a:r>
            <a:r>
              <a:rPr lang="en-US" dirty="0" smtClean="0"/>
              <a:t>.</a:t>
            </a:r>
          </a:p>
          <a:p>
            <a:pPr lvl="1"/>
            <a:r>
              <a:rPr lang="en-US" dirty="0"/>
              <a:t>A signed applet can be hijacked as easily as a graphic or any other </a:t>
            </a:r>
            <a:r>
              <a:rPr lang="en-US" dirty="0" smtClean="0"/>
              <a:t>file.</a:t>
            </a:r>
          </a:p>
          <a:p>
            <a:pPr lvl="1"/>
            <a:r>
              <a:rPr lang="en-US" dirty="0" smtClean="0"/>
              <a:t>Two </a:t>
            </a:r>
            <a:r>
              <a:rPr lang="en-US" dirty="0"/>
              <a:t>ways an attacker could hijack a signed control are by inline </a:t>
            </a:r>
            <a:r>
              <a:rPr lang="en-US" dirty="0" smtClean="0"/>
              <a:t>access or </a:t>
            </a:r>
            <a:r>
              <a:rPr lang="en-US" dirty="0"/>
              <a:t>by copying the file in its entirety and republishing </a:t>
            </a:r>
            <a:r>
              <a:rPr lang="en-US" dirty="0" smtClean="0"/>
              <a:t>it.</a:t>
            </a:r>
          </a:p>
          <a:p>
            <a:pPr lvl="1"/>
            <a:r>
              <a:rPr lang="en-US" b="1" dirty="0" smtClean="0"/>
              <a:t>Inlining </a:t>
            </a:r>
            <a:r>
              <a:rPr lang="en-US" dirty="0"/>
              <a:t>is using </a:t>
            </a:r>
            <a:r>
              <a:rPr lang="en-US" dirty="0" smtClean="0"/>
              <a:t>an embedded </a:t>
            </a:r>
            <a:r>
              <a:rPr lang="en-US" dirty="0"/>
              <a:t>control from another site with or without the other site’s </a:t>
            </a:r>
            <a:r>
              <a:rPr lang="en-US" dirty="0" smtClean="0"/>
              <a:t>permission.</a:t>
            </a:r>
          </a:p>
        </p:txBody>
      </p:sp>
    </p:spTree>
    <p:extLst>
      <p:ext uri="{BB962C8B-B14F-4D97-AF65-F5344CB8AC3E}">
        <p14:creationId xmlns:p14="http://schemas.microsoft.com/office/powerpoint/2010/main" val="2473563505"/>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Signed </a:t>
            </a:r>
            <a:r>
              <a:rPr lang="en-US" dirty="0" smtClean="0"/>
              <a:t>Applets (</a:t>
            </a:r>
            <a:r>
              <a:rPr lang="en-US" i="1" dirty="0" smtClean="0"/>
              <a:t>continued</a:t>
            </a:r>
            <a:r>
              <a:rPr lang="en-US" dirty="0" smtClean="0"/>
              <a:t>)</a:t>
            </a:r>
            <a:endParaRPr lang="en-US" dirty="0"/>
          </a:p>
        </p:txBody>
      </p:sp>
      <p:sp>
        <p:nvSpPr>
          <p:cNvPr id="12291" name="Rectangle 3"/>
          <p:cNvSpPr>
            <a:spLocks noGrp="1" noChangeArrowheads="1"/>
          </p:cNvSpPr>
          <p:nvPr>
            <p:ph idx="1"/>
          </p:nvPr>
        </p:nvSpPr>
        <p:spPr/>
        <p:txBody>
          <a:bodyPr/>
          <a:lstStyle/>
          <a:p>
            <a:r>
              <a:rPr lang="en-US" dirty="0"/>
              <a:t>The primary security concern comes from how the control is </a:t>
            </a:r>
            <a:r>
              <a:rPr lang="en-US" dirty="0" smtClean="0"/>
              <a:t>used.</a:t>
            </a:r>
          </a:p>
          <a:p>
            <a:r>
              <a:rPr lang="en-US" dirty="0" smtClean="0"/>
              <a:t>A </a:t>
            </a:r>
            <a:r>
              <a:rPr lang="en-US" dirty="0"/>
              <a:t>cracker may be able to use a control in an unintended fashion, resulting in file loss or buffer overflow—conditions that weaken a system and can allow exploitation of other vulnerabilities</a:t>
            </a:r>
            <a:r>
              <a:rPr lang="en-US" dirty="0" smtClean="0"/>
              <a:t>.</a:t>
            </a:r>
          </a:p>
          <a:p>
            <a:r>
              <a:rPr lang="en-US" altLang="en-US" dirty="0">
                <a:ea typeface="ヒラギノ角ゴ Pro W3" pitchFamily="-112" charset="-128"/>
              </a:rPr>
              <a:t>These are concerns not addressed simply by signing a control or applet</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1358356929"/>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Application-Based Weaknesses</a:t>
            </a:r>
          </a:p>
        </p:txBody>
      </p:sp>
      <p:sp>
        <p:nvSpPr>
          <p:cNvPr id="3" name="Content Placeholder 2"/>
          <p:cNvSpPr>
            <a:spLocks noGrp="1"/>
          </p:cNvSpPr>
          <p:nvPr>
            <p:ph idx="1"/>
          </p:nvPr>
        </p:nvSpPr>
        <p:spPr/>
        <p:txBody>
          <a:bodyPr/>
          <a:lstStyle/>
          <a:p>
            <a:r>
              <a:rPr lang="en-US" dirty="0"/>
              <a:t>The application software written to run on servers and serve up the </a:t>
            </a:r>
            <a:r>
              <a:rPr lang="en-US" dirty="0" smtClean="0"/>
              <a:t>content for </a:t>
            </a:r>
            <a:r>
              <a:rPr lang="en-US" dirty="0"/>
              <a:t>users is also a </a:t>
            </a:r>
            <a:r>
              <a:rPr lang="en-US" dirty="0" smtClean="0"/>
              <a:t>target.</a:t>
            </a:r>
          </a:p>
          <a:p>
            <a:r>
              <a:rPr lang="en-US" dirty="0"/>
              <a:t>Attacking web-based applications has proven to be a lucrative venture for several </a:t>
            </a:r>
            <a:r>
              <a:rPr lang="en-US" dirty="0" smtClean="0"/>
              <a:t>reasons.</a:t>
            </a:r>
          </a:p>
          <a:p>
            <a:pPr lvl="1"/>
            <a:r>
              <a:rPr lang="en-US" dirty="0" smtClean="0"/>
              <a:t>The </a:t>
            </a:r>
            <a:r>
              <a:rPr lang="en-US" dirty="0"/>
              <a:t>target is a rich </a:t>
            </a:r>
            <a:r>
              <a:rPr lang="en-US" dirty="0" smtClean="0"/>
              <a:t>environment.</a:t>
            </a:r>
          </a:p>
          <a:p>
            <a:pPr lvl="1"/>
            <a:r>
              <a:rPr lang="en-US" dirty="0"/>
              <a:t>B</a:t>
            </a:r>
            <a:r>
              <a:rPr lang="en-US" dirty="0" smtClean="0"/>
              <a:t>uilding </a:t>
            </a:r>
            <a:r>
              <a:rPr lang="en-US" dirty="0"/>
              <a:t>these custom applications to high levels of security is a difficult if not impossible </a:t>
            </a:r>
            <a:r>
              <a:rPr lang="en-US" dirty="0" smtClean="0"/>
              <a:t>feat.</a:t>
            </a:r>
          </a:p>
          <a:p>
            <a:r>
              <a:rPr lang="en-US" dirty="0"/>
              <a:t>The same programmatic errors that plague operating systems can cause havoc with web-based </a:t>
            </a:r>
            <a:r>
              <a:rPr lang="en-US" dirty="0" smtClean="0"/>
              <a:t>systems.</a:t>
            </a:r>
            <a:endParaRPr lang="en-US" dirty="0"/>
          </a:p>
        </p:txBody>
      </p:sp>
    </p:spTree>
    <p:extLst>
      <p:ext uri="{BB962C8B-B14F-4D97-AF65-F5344CB8AC3E}">
        <p14:creationId xmlns:p14="http://schemas.microsoft.com/office/powerpoint/2010/main" val="644171429"/>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Session Hijacking</a:t>
            </a:r>
          </a:p>
        </p:txBody>
      </p:sp>
      <p:sp>
        <p:nvSpPr>
          <p:cNvPr id="3" name="Content Placeholder 2"/>
          <p:cNvSpPr>
            <a:spLocks noGrp="1"/>
          </p:cNvSpPr>
          <p:nvPr>
            <p:ph idx="1"/>
          </p:nvPr>
        </p:nvSpPr>
        <p:spPr>
          <a:xfrm>
            <a:off x="457200" y="1981200"/>
            <a:ext cx="8229600" cy="4876800"/>
          </a:xfrm>
        </p:spPr>
        <p:txBody>
          <a:bodyPr/>
          <a:lstStyle/>
          <a:p>
            <a:r>
              <a:rPr lang="en-US" dirty="0" smtClean="0"/>
              <a:t>It </a:t>
            </a:r>
            <a:r>
              <a:rPr lang="en-US" dirty="0"/>
              <a:t>is important to securely implement the setup and teardown of a </a:t>
            </a:r>
            <a:r>
              <a:rPr lang="en-US" dirty="0" smtClean="0"/>
              <a:t>session.</a:t>
            </a:r>
          </a:p>
          <a:p>
            <a:r>
              <a:rPr lang="en-US" dirty="0"/>
              <a:t>There are numerous methods of session </a:t>
            </a:r>
            <a:r>
              <a:rPr lang="en-US" dirty="0" smtClean="0"/>
              <a:t>hijacking:</a:t>
            </a:r>
          </a:p>
          <a:p>
            <a:pPr lvl="1"/>
            <a:r>
              <a:rPr lang="en-US" dirty="0" smtClean="0"/>
              <a:t>Man-in-the-middle attacks, side-jacking, browser takeovers are examples.</a:t>
            </a:r>
          </a:p>
          <a:p>
            <a:pPr lvl="1"/>
            <a:r>
              <a:rPr lang="en-US" i="1" dirty="0" smtClean="0"/>
              <a:t>Side-jacking </a:t>
            </a:r>
            <a:r>
              <a:rPr lang="en-US" dirty="0" smtClean="0"/>
              <a:t>uses packet </a:t>
            </a:r>
            <a:r>
              <a:rPr lang="en-US" dirty="0"/>
              <a:t>sniffing to steal a session cookie</a:t>
            </a:r>
            <a:r>
              <a:rPr lang="en-US" dirty="0" smtClean="0"/>
              <a:t>.</a:t>
            </a:r>
          </a:p>
          <a:p>
            <a:pPr lvl="2"/>
            <a:r>
              <a:rPr lang="en-US" dirty="0" smtClean="0"/>
              <a:t>Securing </a:t>
            </a:r>
            <a:r>
              <a:rPr lang="en-US" dirty="0"/>
              <a:t>only the logon process and then switching back to standard HTTP can enable this </a:t>
            </a:r>
            <a:r>
              <a:rPr lang="en-US" dirty="0" smtClean="0"/>
              <a:t>attack.</a:t>
            </a:r>
          </a:p>
          <a:p>
            <a:r>
              <a:rPr lang="en-US" dirty="0" smtClean="0"/>
              <a:t>Defense is to use </a:t>
            </a:r>
            <a:r>
              <a:rPr lang="en-US" dirty="0"/>
              <a:t>encryption </a:t>
            </a:r>
            <a:r>
              <a:rPr lang="en-US" dirty="0" smtClean="0"/>
              <a:t>correctly </a:t>
            </a:r>
            <a:r>
              <a:rPr lang="en-US" dirty="0"/>
              <a:t>and to log out of and close applications when done</a:t>
            </a:r>
            <a:r>
              <a:rPr lang="en-US" dirty="0" smtClean="0"/>
              <a:t>.</a:t>
            </a:r>
            <a:endParaRPr lang="en-US" dirty="0"/>
          </a:p>
        </p:txBody>
      </p:sp>
    </p:spTree>
    <p:extLst>
      <p:ext uri="{BB962C8B-B14F-4D97-AF65-F5344CB8AC3E}">
        <p14:creationId xmlns:p14="http://schemas.microsoft.com/office/powerpoint/2010/main" val="3865551250"/>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Attacks</a:t>
            </a:r>
          </a:p>
        </p:txBody>
      </p:sp>
      <p:sp>
        <p:nvSpPr>
          <p:cNvPr id="3" name="Content Placeholder 2"/>
          <p:cNvSpPr>
            <a:spLocks noGrp="1"/>
          </p:cNvSpPr>
          <p:nvPr>
            <p:ph idx="1"/>
          </p:nvPr>
        </p:nvSpPr>
        <p:spPr/>
        <p:txBody>
          <a:bodyPr/>
          <a:lstStyle/>
          <a:p>
            <a:r>
              <a:rPr lang="en-US" dirty="0"/>
              <a:t>The popularity and the utility of this </a:t>
            </a:r>
            <a:r>
              <a:rPr lang="en-US" dirty="0" smtClean="0"/>
              <a:t>interface have </a:t>
            </a:r>
            <a:r>
              <a:rPr lang="en-US" dirty="0"/>
              <a:t>made the web browser a prime target for attackers to gain access </a:t>
            </a:r>
            <a:r>
              <a:rPr lang="en-US" dirty="0" smtClean="0"/>
              <a:t>and control </a:t>
            </a:r>
            <a:r>
              <a:rPr lang="en-US" dirty="0"/>
              <a:t>over a </a:t>
            </a:r>
            <a:r>
              <a:rPr lang="en-US" dirty="0" smtClean="0"/>
              <a:t>system.</a:t>
            </a:r>
          </a:p>
          <a:p>
            <a:r>
              <a:rPr lang="en-US" dirty="0" smtClean="0"/>
              <a:t>A </a:t>
            </a:r>
            <a:r>
              <a:rPr lang="en-US" dirty="0"/>
              <a:t>wide variety of attacks can occur via a browser</a:t>
            </a:r>
            <a:r>
              <a:rPr lang="en-US" dirty="0" smtClean="0"/>
              <a:t>, typically </a:t>
            </a:r>
            <a:r>
              <a:rPr lang="en-US" dirty="0"/>
              <a:t>resulting from a failure to properly validate input before </a:t>
            </a:r>
            <a:r>
              <a:rPr lang="en-US" dirty="0" smtClean="0"/>
              <a:t>use.</a:t>
            </a:r>
          </a:p>
          <a:p>
            <a:r>
              <a:rPr lang="en-US" dirty="0" smtClean="0"/>
              <a:t>Unvalidated </a:t>
            </a:r>
            <a:r>
              <a:rPr lang="en-US" dirty="0"/>
              <a:t>input can result in a series of injection attacks, header manipulation, and other forms of attack.</a:t>
            </a:r>
          </a:p>
        </p:txBody>
      </p:sp>
    </p:spTree>
    <p:extLst>
      <p:ext uri="{BB962C8B-B14F-4D97-AF65-F5344CB8AC3E}">
        <p14:creationId xmlns:p14="http://schemas.microsoft.com/office/powerpoint/2010/main" val="2096755662"/>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
            </a:r>
            <a:r>
              <a:rPr lang="en-US" dirty="0" smtClean="0"/>
              <a:t>Attacks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a:t>
            </a:r>
            <a:r>
              <a:rPr lang="en-US" dirty="0"/>
              <a:t>cross-site scripting attack is a code injection attack in which an attacker sends code in response to an input request</a:t>
            </a:r>
            <a:r>
              <a:rPr lang="en-US" dirty="0" smtClean="0"/>
              <a:t>.</a:t>
            </a:r>
          </a:p>
          <a:p>
            <a:pPr lvl="1"/>
            <a:r>
              <a:rPr lang="en-US" dirty="0" smtClean="0"/>
              <a:t>This </a:t>
            </a:r>
            <a:r>
              <a:rPr lang="en-US" dirty="0"/>
              <a:t>code is then rendered by the web server, resulting in the execution of the code by the web </a:t>
            </a:r>
            <a:r>
              <a:rPr lang="en-US" dirty="0" smtClean="0"/>
              <a:t>server.</a:t>
            </a:r>
          </a:p>
          <a:p>
            <a:pPr lvl="1"/>
            <a:r>
              <a:rPr lang="en-US" dirty="0" smtClean="0"/>
              <a:t>Cross-site </a:t>
            </a:r>
            <a:r>
              <a:rPr lang="en-US" dirty="0"/>
              <a:t>scripting attacks take advantage of a few common elements in web-based systems</a:t>
            </a:r>
            <a:r>
              <a:rPr lang="en-US" dirty="0" smtClean="0"/>
              <a:t>.</a:t>
            </a:r>
            <a:endParaRPr lang="en-US" dirty="0"/>
          </a:p>
        </p:txBody>
      </p:sp>
    </p:spTree>
    <p:extLst>
      <p:ext uri="{BB962C8B-B14F-4D97-AF65-F5344CB8AC3E}">
        <p14:creationId xmlns:p14="http://schemas.microsoft.com/office/powerpoint/2010/main" val="285863703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title"/>
          </p:nvPr>
        </p:nvSpPr>
        <p:spPr/>
        <p:txBody>
          <a:bodyPr/>
          <a:lstStyle/>
          <a:p>
            <a:r>
              <a:rPr lang="en-US" altLang="en-US" dirty="0"/>
              <a:t>Security of E-Mail</a:t>
            </a:r>
            <a:endParaRPr lang="en-US" altLang="en-US" sz="3600" dirty="0" smtClean="0"/>
          </a:p>
        </p:txBody>
      </p:sp>
      <p:sp>
        <p:nvSpPr>
          <p:cNvPr id="6147" name="Content Placeholder 2"/>
          <p:cNvSpPr>
            <a:spLocks noGrp="1"/>
          </p:cNvSpPr>
          <p:nvPr>
            <p:ph idx="1"/>
          </p:nvPr>
        </p:nvSpPr>
        <p:spPr/>
        <p:txBody>
          <a:bodyPr/>
          <a:lstStyle/>
          <a:p>
            <a:r>
              <a:rPr lang="en-US" altLang="en-US" dirty="0"/>
              <a:t>The </a:t>
            </a:r>
            <a:r>
              <a:rPr lang="en-US" altLang="en-US" b="1" dirty="0"/>
              <a:t>e-mail hoax </a:t>
            </a:r>
            <a:r>
              <a:rPr lang="en-US" altLang="en-US" dirty="0"/>
              <a:t>has become </a:t>
            </a:r>
            <a:r>
              <a:rPr lang="en-US" altLang="en-US" dirty="0" smtClean="0"/>
              <a:t>a regular occurrence.</a:t>
            </a:r>
          </a:p>
          <a:p>
            <a:pPr lvl="1"/>
            <a:r>
              <a:rPr lang="en-US" altLang="en-US" dirty="0" smtClean="0"/>
              <a:t>Internet-based urban </a:t>
            </a:r>
            <a:r>
              <a:rPr lang="en-US" altLang="en-US" dirty="0"/>
              <a:t>legends are spread through e-mail, with users forwarding </a:t>
            </a:r>
            <a:r>
              <a:rPr lang="en-US" altLang="en-US" dirty="0" smtClean="0"/>
              <a:t>them in </a:t>
            </a:r>
            <a:r>
              <a:rPr lang="en-US" altLang="en-US" dirty="0"/>
              <a:t>seemingly endless loops around the </a:t>
            </a:r>
            <a:r>
              <a:rPr lang="en-US" altLang="en-US" dirty="0" smtClean="0"/>
              <a:t>globe.</a:t>
            </a:r>
          </a:p>
          <a:p>
            <a:r>
              <a:rPr lang="en-US" altLang="en-US" dirty="0" smtClean="0"/>
              <a:t>People still have not </a:t>
            </a:r>
            <a:r>
              <a:rPr lang="en-US" altLang="en-US" dirty="0"/>
              <a:t>found a good way to block ubiquitous spam </a:t>
            </a:r>
            <a:r>
              <a:rPr lang="en-US" altLang="en-US" dirty="0" smtClean="0"/>
              <a:t>e-mails.</a:t>
            </a:r>
          </a:p>
          <a:p>
            <a:r>
              <a:rPr lang="en-US" dirty="0"/>
              <a:t>E-mail security is ultimately the responsibility of users themselves</a:t>
            </a:r>
            <a:r>
              <a:rPr lang="en-US" dirty="0" smtClean="0"/>
              <a:t>, because </a:t>
            </a:r>
            <a:r>
              <a:rPr lang="en-US" dirty="0"/>
              <a:t>they are the ones who will actually be sending and receiving </a:t>
            </a:r>
            <a:r>
              <a:rPr lang="en-US" dirty="0" smtClean="0"/>
              <a:t>the messages.</a:t>
            </a:r>
            <a:endParaRPr lang="en-US" altLang="en-US" dirty="0" smtClean="0"/>
          </a:p>
        </p:txBody>
      </p:sp>
    </p:spTree>
    <p:extLst>
      <p:ext uri="{BB962C8B-B14F-4D97-AF65-F5344CB8AC3E}">
        <p14:creationId xmlns:p14="http://schemas.microsoft.com/office/powerpoint/2010/main" val="1922634425"/>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
            </a:r>
            <a:r>
              <a:rPr lang="en-US" dirty="0" smtClean="0"/>
              <a:t>Attacks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When </a:t>
            </a:r>
            <a:r>
              <a:rPr lang="en-US" dirty="0"/>
              <a:t>HTTP is being dynamically generated through </a:t>
            </a:r>
            <a:r>
              <a:rPr lang="en-US" dirty="0" smtClean="0"/>
              <a:t>the use </a:t>
            </a:r>
            <a:r>
              <a:rPr lang="en-US" dirty="0"/>
              <a:t>of </a:t>
            </a:r>
            <a:r>
              <a:rPr lang="en-US" dirty="0" smtClean="0"/>
              <a:t>user inputs</a:t>
            </a:r>
            <a:r>
              <a:rPr lang="en-US" dirty="0"/>
              <a:t>, unvalidated inputs can give attackers an opportunity to </a:t>
            </a:r>
            <a:r>
              <a:rPr lang="en-US" dirty="0" smtClean="0"/>
              <a:t>change HTTP elements.</a:t>
            </a:r>
          </a:p>
          <a:p>
            <a:pPr lvl="1"/>
            <a:r>
              <a:rPr lang="en-US" dirty="0" smtClean="0"/>
              <a:t>When </a:t>
            </a:r>
            <a:r>
              <a:rPr lang="en-US" dirty="0"/>
              <a:t>user-supplied information is used in a header, it </a:t>
            </a:r>
            <a:r>
              <a:rPr lang="en-US" dirty="0" smtClean="0"/>
              <a:t>is possible </a:t>
            </a:r>
            <a:r>
              <a:rPr lang="en-US" dirty="0"/>
              <a:t>to create a variety of </a:t>
            </a:r>
            <a:r>
              <a:rPr lang="en-US" dirty="0" smtClean="0"/>
              <a:t>attacks such as:</a:t>
            </a:r>
          </a:p>
          <a:p>
            <a:pPr lvl="2"/>
            <a:r>
              <a:rPr lang="en-US" dirty="0" smtClean="0"/>
              <a:t>Cache poisoning</a:t>
            </a:r>
            <a:r>
              <a:rPr lang="en-US" dirty="0"/>
              <a:t>, </a:t>
            </a:r>
            <a:r>
              <a:rPr lang="en-US" dirty="0" smtClean="0"/>
              <a:t>cross-site scripting</a:t>
            </a:r>
            <a:r>
              <a:rPr lang="en-US" dirty="0"/>
              <a:t>, cross-user </a:t>
            </a:r>
            <a:r>
              <a:rPr lang="en-US" dirty="0" smtClean="0"/>
              <a:t>defacement, page </a:t>
            </a:r>
            <a:r>
              <a:rPr lang="en-US" dirty="0"/>
              <a:t>hijacking, cookie manipulation, </a:t>
            </a:r>
            <a:r>
              <a:rPr lang="en-US" dirty="0" smtClean="0"/>
              <a:t>and open </a:t>
            </a:r>
            <a:r>
              <a:rPr lang="en-US" dirty="0"/>
              <a:t>redirect</a:t>
            </a:r>
            <a:r>
              <a:rPr lang="en-US" dirty="0" smtClean="0"/>
              <a:t>.</a:t>
            </a:r>
            <a:endParaRPr lang="en-US" dirty="0"/>
          </a:p>
        </p:txBody>
      </p:sp>
    </p:spTree>
    <p:extLst>
      <p:ext uri="{BB962C8B-B14F-4D97-AF65-F5344CB8AC3E}">
        <p14:creationId xmlns:p14="http://schemas.microsoft.com/office/powerpoint/2010/main" val="59512872"/>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smtClean="0"/>
              <a:t>Web 2.0 and Security</a:t>
            </a:r>
          </a:p>
        </p:txBody>
      </p:sp>
      <p:sp>
        <p:nvSpPr>
          <p:cNvPr id="12291" name="Rectangle 3"/>
          <p:cNvSpPr>
            <a:spLocks noGrp="1" noChangeArrowheads="1"/>
          </p:cNvSpPr>
          <p:nvPr>
            <p:ph idx="1"/>
          </p:nvPr>
        </p:nvSpPr>
        <p:spPr/>
        <p:txBody>
          <a:bodyPr/>
          <a:lstStyle/>
          <a:p>
            <a:r>
              <a:rPr lang="en-US" altLang="en-US" dirty="0" smtClean="0">
                <a:ea typeface="ヒラギノ角ゴ Pro W3" pitchFamily="-112" charset="-128"/>
              </a:rPr>
              <a:t>Web 2.0 is a relatively </a:t>
            </a:r>
            <a:r>
              <a:rPr lang="en-US" altLang="en-US" dirty="0">
                <a:ea typeface="ヒラギノ角ゴ Pro W3" pitchFamily="-112" charset="-128"/>
              </a:rPr>
              <a:t>new phenomenon </a:t>
            </a:r>
            <a:r>
              <a:rPr lang="en-US" altLang="en-US" dirty="0" smtClean="0">
                <a:ea typeface="ヒラギノ角ゴ Pro W3" pitchFamily="-112" charset="-128"/>
              </a:rPr>
              <a:t>that has </a:t>
            </a:r>
            <a:r>
              <a:rPr lang="en-US" altLang="en-US" dirty="0">
                <a:ea typeface="ヒラギノ角ゴ Pro W3" pitchFamily="-112" charset="-128"/>
              </a:rPr>
              <a:t>swept the </a:t>
            </a:r>
            <a:r>
              <a:rPr lang="en-US" altLang="en-US" dirty="0" smtClean="0">
                <a:ea typeface="ヒラギノ角ゴ Pro W3" pitchFamily="-112" charset="-128"/>
              </a:rPr>
              <a:t>Internet.</a:t>
            </a:r>
          </a:p>
          <a:p>
            <a:pPr lvl="1"/>
            <a:r>
              <a:rPr lang="en-US" altLang="en-US" dirty="0" smtClean="0">
                <a:ea typeface="ヒラギノ角ゴ Pro W3" pitchFamily="-112" charset="-128"/>
              </a:rPr>
              <a:t>It is a </a:t>
            </a:r>
            <a:r>
              <a:rPr lang="en-US" altLang="en-US" dirty="0">
                <a:ea typeface="ヒラギノ角ゴ Pro W3" pitchFamily="-112" charset="-128"/>
              </a:rPr>
              <a:t>collection of technologies that is designed to make web sites more useful for </a:t>
            </a:r>
            <a:r>
              <a:rPr lang="en-US" altLang="en-US" dirty="0" smtClean="0">
                <a:ea typeface="ヒラギノ角ゴ Pro W3" pitchFamily="-112" charset="-128"/>
              </a:rPr>
              <a:t>users.</a:t>
            </a:r>
          </a:p>
          <a:p>
            <a:pPr lvl="2"/>
            <a:r>
              <a:rPr lang="en-US" altLang="en-US" dirty="0">
                <a:ea typeface="ヒラギノ角ゴ Pro W3" pitchFamily="-112" charset="-128"/>
              </a:rPr>
              <a:t>N</a:t>
            </a:r>
            <a:r>
              <a:rPr lang="en-US" altLang="en-US" dirty="0" smtClean="0">
                <a:ea typeface="ヒラギノ角ゴ Pro W3" pitchFamily="-112" charset="-128"/>
              </a:rPr>
              <a:t>ew </a:t>
            </a:r>
            <a:r>
              <a:rPr lang="en-US" altLang="en-US" dirty="0">
                <a:ea typeface="ヒラギノ角ゴ Pro W3" pitchFamily="-112" charset="-128"/>
              </a:rPr>
              <a:t>languages and protocols, such as AJAX, to user-provided content, to social networking sites and user-created </a:t>
            </a:r>
            <a:r>
              <a:rPr lang="en-US" altLang="en-US" dirty="0" smtClean="0">
                <a:ea typeface="ヒラギノ角ゴ Pro W3" pitchFamily="-112" charset="-128"/>
              </a:rPr>
              <a:t>mash-ups</a:t>
            </a:r>
          </a:p>
          <a:p>
            <a:pPr lvl="1"/>
            <a:r>
              <a:rPr lang="en-US" altLang="en-US" dirty="0" smtClean="0">
                <a:ea typeface="ヒラギノ角ゴ Pro W3" pitchFamily="-112" charset="-128"/>
              </a:rPr>
              <a:t>There </a:t>
            </a:r>
            <a:r>
              <a:rPr lang="en-US" altLang="en-US" dirty="0">
                <a:ea typeface="ヒラギノ角ゴ Pro W3" pitchFamily="-112" charset="-128"/>
              </a:rPr>
              <a:t>is a wide range of security issues associated with this new level of deployed functionality</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2027102327"/>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p:txBody>
          <a:bodyPr/>
          <a:lstStyle/>
          <a:p>
            <a:r>
              <a:rPr lang="en-US" altLang="en-US" dirty="0" smtClean="0"/>
              <a:t>Web 2.0 and Security (</a:t>
            </a:r>
            <a:r>
              <a:rPr lang="en-US" altLang="en-US" i="1" dirty="0" smtClean="0"/>
              <a:t>continued</a:t>
            </a:r>
            <a:r>
              <a:rPr lang="en-US" altLang="en-US" dirty="0" smtClean="0"/>
              <a:t>)</a:t>
            </a:r>
          </a:p>
        </p:txBody>
      </p:sp>
      <p:sp>
        <p:nvSpPr>
          <p:cNvPr id="12291" name="Rectangle 3"/>
          <p:cNvSpPr>
            <a:spLocks noGrp="1" noChangeArrowheads="1"/>
          </p:cNvSpPr>
          <p:nvPr>
            <p:ph idx="1"/>
          </p:nvPr>
        </p:nvSpPr>
        <p:spPr/>
        <p:txBody>
          <a:bodyPr/>
          <a:lstStyle/>
          <a:p>
            <a:r>
              <a:rPr lang="en-US" altLang="en-US" dirty="0">
                <a:ea typeface="ヒラギノ角ゴ Pro W3" pitchFamily="-112" charset="-128"/>
              </a:rPr>
              <a:t>The new languages and protocols add significant layers of complexity to a web site’s design, and errors can have significant </a:t>
            </a:r>
            <a:r>
              <a:rPr lang="en-US" altLang="en-US" dirty="0" smtClean="0">
                <a:ea typeface="ヒラギノ角ゴ Pro W3" pitchFamily="-112" charset="-128"/>
              </a:rPr>
              <a:t>consequences.</a:t>
            </a:r>
          </a:p>
          <a:p>
            <a:r>
              <a:rPr lang="en-US" altLang="en-US" dirty="0">
                <a:ea typeface="ヒラギノ角ゴ Pro W3" pitchFamily="-112" charset="-128"/>
              </a:rPr>
              <a:t>Early efforts by Google to add Web 2.0 functionality to its applications created holes that allowed hackers access to a logged-in user’s Gmail account and </a:t>
            </a:r>
            <a:r>
              <a:rPr lang="en-US" altLang="en-US" dirty="0" smtClean="0">
                <a:ea typeface="ヒラギノ角ゴ Pro W3" pitchFamily="-112" charset="-128"/>
              </a:rPr>
              <a:t>password.</a:t>
            </a:r>
          </a:p>
          <a:p>
            <a:r>
              <a:rPr lang="en-US" altLang="en-US" dirty="0" smtClean="0">
                <a:ea typeface="ヒラギノ角ゴ Pro W3" pitchFamily="-112" charset="-128"/>
              </a:rPr>
              <a:t>The </a:t>
            </a:r>
            <a:r>
              <a:rPr lang="en-US" altLang="en-US" dirty="0">
                <a:ea typeface="ヒラギノ角ゴ Pro W3" pitchFamily="-112" charset="-128"/>
              </a:rPr>
              <a:t>foundations of security apply the same way in Web 2.0 as they do elsewhere.</a:t>
            </a:r>
            <a:endParaRPr lang="en-US" altLang="en-US" dirty="0" smtClean="0">
              <a:ea typeface="ヒラギノ角ゴ Pro W3" pitchFamily="-112" charset="-128"/>
            </a:endParaRPr>
          </a:p>
        </p:txBody>
      </p:sp>
    </p:spTree>
    <p:extLst>
      <p:ext uri="{BB962C8B-B14F-4D97-AF65-F5344CB8AC3E}">
        <p14:creationId xmlns:p14="http://schemas.microsoft.com/office/powerpoint/2010/main" val="1454133418"/>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0" y="1298448"/>
            <a:ext cx="9296400" cy="1470025"/>
          </a:xfrm>
        </p:spPr>
        <p:txBody>
          <a:bodyPr/>
          <a:lstStyle/>
          <a:p>
            <a:r>
              <a:rPr lang="en-AU" dirty="0" smtClean="0"/>
              <a:t>Module 9 Email Web and Secure Software  </a:t>
            </a:r>
            <a:br>
              <a:rPr lang="en-AU" dirty="0" smtClean="0"/>
            </a:br>
            <a:r>
              <a:rPr lang="en-AU" dirty="0" smtClean="0"/>
              <a:t/>
            </a:r>
            <a:br>
              <a:rPr lang="en-AU" dirty="0" smtClean="0"/>
            </a:br>
            <a:r>
              <a:rPr lang="en-AU" dirty="0" smtClean="0"/>
              <a:t>Secure Software Development </a:t>
            </a:r>
            <a:br>
              <a:rPr lang="en-AU" dirty="0" smtClean="0"/>
            </a:br>
            <a:r>
              <a:rPr lang="en-AU" smtClean="0"/>
              <a:t>Part </a:t>
            </a:r>
            <a:r>
              <a:rPr lang="en-AU" smtClean="0"/>
              <a:t>3</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9103743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381000" y="1298448"/>
            <a:ext cx="8382000" cy="1470025"/>
          </a:xfrm>
        </p:spPr>
        <p:txBody>
          <a:bodyPr/>
          <a:lstStyle/>
          <a:p>
            <a:r>
              <a:rPr lang="en-US" dirty="0" smtClean="0"/>
              <a:t>Secure Software Development</a:t>
            </a:r>
          </a:p>
        </p:txBody>
      </p:sp>
      <p:sp>
        <p:nvSpPr>
          <p:cNvPr id="2051" name="Rectangle 3"/>
          <p:cNvSpPr>
            <a:spLocks noGrp="1" noChangeArrowheads="1"/>
          </p:cNvSpPr>
          <p:nvPr>
            <p:ph type="subTitle" idx="1"/>
          </p:nvPr>
        </p:nvSpPr>
        <p:spPr/>
        <p:txBody>
          <a:bodyPr/>
          <a:lstStyle/>
          <a:p>
            <a:r>
              <a:rPr lang="en-US" altLang="en-US" dirty="0" smtClean="0"/>
              <a:t>Chapter 18</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6980" y="2438400"/>
            <a:ext cx="4130040" cy="2737104"/>
          </a:xfrm>
          <a:prstGeom prst="rect">
            <a:avLst/>
          </a:prstGeom>
        </p:spPr>
      </p:pic>
    </p:spTree>
    <p:extLst>
      <p:ext uri="{BB962C8B-B14F-4D97-AF65-F5344CB8AC3E}">
        <p14:creationId xmlns:p14="http://schemas.microsoft.com/office/powerpoint/2010/main" val="1516928920"/>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a:t>Agile model</a:t>
            </a:r>
          </a:p>
          <a:p>
            <a:r>
              <a:rPr lang="en-US" dirty="0"/>
              <a:t>Black-box testing</a:t>
            </a:r>
          </a:p>
          <a:p>
            <a:r>
              <a:rPr lang="en-US" dirty="0"/>
              <a:t>Buffer overflow</a:t>
            </a:r>
          </a:p>
          <a:p>
            <a:r>
              <a:rPr lang="en-US" dirty="0"/>
              <a:t>Canonicalization error</a:t>
            </a:r>
          </a:p>
          <a:p>
            <a:r>
              <a:rPr lang="en-US" dirty="0"/>
              <a:t>Code injection</a:t>
            </a:r>
          </a:p>
          <a:p>
            <a:r>
              <a:rPr lang="en-US" dirty="0"/>
              <a:t>Common Vulnerabilities and Exposures (CVE</a:t>
            </a:r>
            <a:r>
              <a:rPr lang="en-US" dirty="0" smtClean="0"/>
              <a:t>)</a:t>
            </a:r>
          </a:p>
          <a:p>
            <a:r>
              <a:rPr lang="en-US" dirty="0"/>
              <a:t>Common Weakness Enumeration (</a:t>
            </a:r>
            <a:r>
              <a:rPr lang="en-US" dirty="0" smtClean="0"/>
              <a:t>CWE)</a:t>
            </a:r>
            <a:endParaRPr lang="en-US" dirty="0"/>
          </a:p>
        </p:txBody>
      </p:sp>
      <p:sp>
        <p:nvSpPr>
          <p:cNvPr id="4" name="Content Placeholder 3"/>
          <p:cNvSpPr>
            <a:spLocks noGrp="1"/>
          </p:cNvSpPr>
          <p:nvPr>
            <p:ph sz="half" idx="2"/>
          </p:nvPr>
        </p:nvSpPr>
        <p:spPr/>
        <p:txBody>
          <a:bodyPr/>
          <a:lstStyle/>
          <a:p>
            <a:r>
              <a:rPr lang="en-US" dirty="0" smtClean="0"/>
              <a:t>Cryptographically random</a:t>
            </a:r>
          </a:p>
          <a:p>
            <a:r>
              <a:rPr lang="en-US" dirty="0"/>
              <a:t>CWE/SANS Top 25 Most Dangerous Software Errors</a:t>
            </a:r>
          </a:p>
          <a:p>
            <a:r>
              <a:rPr lang="en-US" dirty="0" smtClean="0"/>
              <a:t>Deprecated function</a:t>
            </a:r>
          </a:p>
          <a:p>
            <a:r>
              <a:rPr lang="en-US" dirty="0" smtClean="0"/>
              <a:t>Evolutionary </a:t>
            </a:r>
            <a:r>
              <a:rPr lang="en-US" dirty="0"/>
              <a:t>model</a:t>
            </a:r>
          </a:p>
          <a:p>
            <a:r>
              <a:rPr lang="en-US" dirty="0" smtClean="0"/>
              <a:t>Fuzzing</a:t>
            </a:r>
          </a:p>
          <a:p>
            <a:r>
              <a:rPr lang="en-US" dirty="0"/>
              <a:t>Grey-box </a:t>
            </a:r>
            <a:r>
              <a:rPr lang="en-US" dirty="0" smtClean="0"/>
              <a:t>testing</a:t>
            </a:r>
            <a:endParaRPr lang="en-US" dirty="0"/>
          </a:p>
        </p:txBody>
      </p:sp>
    </p:spTree>
    <p:extLst>
      <p:ext uri="{BB962C8B-B14F-4D97-AF65-F5344CB8AC3E}">
        <p14:creationId xmlns:p14="http://schemas.microsoft.com/office/powerpoint/2010/main" val="2463891996"/>
      </p:ext>
    </p:extLst>
  </p:cSld>
  <p:clrMapOvr>
    <a:masterClrMapping/>
  </p:clrMapOvr>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Least </a:t>
            </a:r>
            <a:r>
              <a:rPr lang="en-US" dirty="0"/>
              <a:t>privilege</a:t>
            </a:r>
          </a:p>
          <a:p>
            <a:r>
              <a:rPr lang="en-US" dirty="0" smtClean="0"/>
              <a:t>Requirements </a:t>
            </a:r>
            <a:r>
              <a:rPr lang="en-US" dirty="0"/>
              <a:t>phase</a:t>
            </a:r>
          </a:p>
          <a:p>
            <a:r>
              <a:rPr lang="en-US" dirty="0"/>
              <a:t>Secure development lifecycle (SDL) model</a:t>
            </a:r>
          </a:p>
          <a:p>
            <a:r>
              <a:rPr lang="en-US" dirty="0"/>
              <a:t>Spiral </a:t>
            </a:r>
            <a:r>
              <a:rPr lang="en-US" dirty="0" smtClean="0"/>
              <a:t>model</a:t>
            </a:r>
          </a:p>
          <a:p>
            <a:r>
              <a:rPr lang="en-US" dirty="0"/>
              <a:t>SQL </a:t>
            </a:r>
            <a:r>
              <a:rPr lang="en-US" dirty="0" smtClean="0"/>
              <a:t>injection</a:t>
            </a:r>
            <a:endParaRPr lang="en-US" dirty="0"/>
          </a:p>
        </p:txBody>
      </p:sp>
      <p:sp>
        <p:nvSpPr>
          <p:cNvPr id="4" name="Content Placeholder 3"/>
          <p:cNvSpPr>
            <a:spLocks noGrp="1"/>
          </p:cNvSpPr>
          <p:nvPr>
            <p:ph sz="half" idx="2"/>
          </p:nvPr>
        </p:nvSpPr>
        <p:spPr/>
        <p:txBody>
          <a:bodyPr/>
          <a:lstStyle/>
          <a:p>
            <a:r>
              <a:rPr lang="en-US" dirty="0" smtClean="0"/>
              <a:t>Testing </a:t>
            </a:r>
            <a:r>
              <a:rPr lang="en-US" dirty="0"/>
              <a:t>phase</a:t>
            </a:r>
          </a:p>
          <a:p>
            <a:r>
              <a:rPr lang="en-US" dirty="0"/>
              <a:t>Top 25 list</a:t>
            </a:r>
          </a:p>
          <a:p>
            <a:r>
              <a:rPr lang="en-US" dirty="0"/>
              <a:t>Use case</a:t>
            </a:r>
          </a:p>
          <a:p>
            <a:r>
              <a:rPr lang="en-US" dirty="0"/>
              <a:t>Waterfall model</a:t>
            </a:r>
          </a:p>
          <a:p>
            <a:r>
              <a:rPr lang="en-US" dirty="0"/>
              <a:t>White-box </a:t>
            </a:r>
            <a:r>
              <a:rPr lang="en-US" dirty="0" smtClean="0"/>
              <a:t>testing</a:t>
            </a:r>
          </a:p>
          <a:p>
            <a:r>
              <a:rPr lang="en-US" dirty="0"/>
              <a:t>Z</a:t>
            </a:r>
            <a:r>
              <a:rPr lang="en-US" dirty="0" smtClean="0"/>
              <a:t>ero-day</a:t>
            </a:r>
            <a:endParaRPr lang="en-US" dirty="0"/>
          </a:p>
        </p:txBody>
      </p:sp>
    </p:spTree>
    <p:extLst>
      <p:ext uri="{BB962C8B-B14F-4D97-AF65-F5344CB8AC3E}">
        <p14:creationId xmlns:p14="http://schemas.microsoft.com/office/powerpoint/2010/main" val="3817852537"/>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The Software Engineering Process</a:t>
            </a:r>
          </a:p>
        </p:txBody>
      </p:sp>
      <p:sp>
        <p:nvSpPr>
          <p:cNvPr id="6147" name="Rectangle 3"/>
          <p:cNvSpPr>
            <a:spLocks noGrp="1" noChangeArrowheads="1"/>
          </p:cNvSpPr>
          <p:nvPr>
            <p:ph idx="1"/>
          </p:nvPr>
        </p:nvSpPr>
        <p:spPr>
          <a:xfrm>
            <a:off x="457200" y="1981200"/>
            <a:ext cx="8229600" cy="4648200"/>
          </a:xfrm>
        </p:spPr>
        <p:txBody>
          <a:bodyPr/>
          <a:lstStyle/>
          <a:p>
            <a:r>
              <a:rPr lang="en-US" altLang="en-US" dirty="0"/>
              <a:t>There are several major categories of software engineering processes</a:t>
            </a:r>
            <a:r>
              <a:rPr lang="en-US" altLang="en-US" dirty="0" smtClean="0"/>
              <a:t>.</a:t>
            </a:r>
          </a:p>
          <a:p>
            <a:pPr lvl="1"/>
            <a:r>
              <a:rPr lang="en-US" dirty="0"/>
              <a:t>The waterfall model, the spiral model, and </a:t>
            </a:r>
            <a:r>
              <a:rPr lang="en-US" dirty="0" smtClean="0"/>
              <a:t>the evolutionary </a:t>
            </a:r>
            <a:r>
              <a:rPr lang="en-US" dirty="0"/>
              <a:t>model are major </a:t>
            </a:r>
            <a:r>
              <a:rPr lang="en-US" dirty="0" smtClean="0"/>
              <a:t>examples.</a:t>
            </a:r>
          </a:p>
          <a:p>
            <a:r>
              <a:rPr lang="en-US" dirty="0" smtClean="0"/>
              <a:t>Integrating security in the software </a:t>
            </a:r>
            <a:r>
              <a:rPr lang="en-US" dirty="0"/>
              <a:t>development lifecycle </a:t>
            </a:r>
            <a:r>
              <a:rPr lang="en-US" dirty="0" smtClean="0"/>
              <a:t>process</a:t>
            </a:r>
            <a:r>
              <a:rPr lang="en-US" dirty="0"/>
              <a:t> </a:t>
            </a:r>
            <a:r>
              <a:rPr lang="en-US" dirty="0" smtClean="0"/>
              <a:t>requires:</a:t>
            </a:r>
          </a:p>
          <a:p>
            <a:pPr lvl="1"/>
            <a:r>
              <a:rPr lang="en-US" dirty="0" smtClean="0"/>
              <a:t>Inclusion of security </a:t>
            </a:r>
            <a:r>
              <a:rPr lang="en-US" dirty="0"/>
              <a:t>requirements and measures in the specific process </a:t>
            </a:r>
            <a:r>
              <a:rPr lang="en-US" dirty="0" smtClean="0"/>
              <a:t>model being used</a:t>
            </a:r>
          </a:p>
          <a:p>
            <a:pPr lvl="1"/>
            <a:r>
              <a:rPr lang="en-US" dirty="0" smtClean="0"/>
              <a:t>Use of </a:t>
            </a:r>
            <a:r>
              <a:rPr lang="en-US" dirty="0"/>
              <a:t>secure coding methods to prevent opportunities to introduce security failures into the software’s </a:t>
            </a:r>
            <a:r>
              <a:rPr lang="en-US" dirty="0" smtClean="0"/>
              <a:t>design</a:t>
            </a:r>
            <a:endParaRPr lang="en-US" altLang="en-US" dirty="0" smtClean="0"/>
          </a:p>
        </p:txBody>
      </p:sp>
    </p:spTree>
    <p:extLst>
      <p:ext uri="{BB962C8B-B14F-4D97-AF65-F5344CB8AC3E}">
        <p14:creationId xmlns:p14="http://schemas.microsoft.com/office/powerpoint/2010/main" val="1274990946"/>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smtClean="0"/>
              <a:t>Process Models</a:t>
            </a:r>
          </a:p>
        </p:txBody>
      </p:sp>
      <p:sp>
        <p:nvSpPr>
          <p:cNvPr id="7171" name="Content Placeholder 2"/>
          <p:cNvSpPr>
            <a:spLocks noGrp="1"/>
          </p:cNvSpPr>
          <p:nvPr>
            <p:ph idx="1"/>
          </p:nvPr>
        </p:nvSpPr>
        <p:spPr/>
        <p:txBody>
          <a:bodyPr/>
          <a:lstStyle/>
          <a:p>
            <a:r>
              <a:rPr lang="en-US" altLang="en-US" dirty="0"/>
              <a:t>The </a:t>
            </a:r>
            <a:r>
              <a:rPr lang="en-US" altLang="en-US" b="1" dirty="0"/>
              <a:t>waterfall model</a:t>
            </a:r>
            <a:r>
              <a:rPr lang="en-US" altLang="en-US" dirty="0"/>
              <a:t> is characterized by a multistep process in which </a:t>
            </a:r>
            <a:r>
              <a:rPr lang="en-US" altLang="en-US" dirty="0" smtClean="0"/>
              <a:t>steps follow </a:t>
            </a:r>
            <a:r>
              <a:rPr lang="en-US" altLang="en-US" dirty="0"/>
              <a:t>each other in a linear, one-way fashion, like water over a </a:t>
            </a:r>
            <a:r>
              <a:rPr lang="en-US" altLang="en-US" dirty="0" smtClean="0"/>
              <a:t>waterfall.</a:t>
            </a:r>
          </a:p>
          <a:p>
            <a:r>
              <a:rPr lang="en-US" altLang="en-US" dirty="0"/>
              <a:t>T</a:t>
            </a:r>
            <a:r>
              <a:rPr lang="en-US" altLang="en-US" dirty="0" smtClean="0"/>
              <a:t>he </a:t>
            </a:r>
            <a:r>
              <a:rPr lang="en-US" altLang="en-US" b="1" dirty="0"/>
              <a:t>spiral model</a:t>
            </a:r>
            <a:r>
              <a:rPr lang="en-US" altLang="en-US" dirty="0"/>
              <a:t> has steps in phases that execute in a spiral fashion, repeating at different levels with each revolution of the model</a:t>
            </a:r>
            <a:r>
              <a:rPr lang="en-US" altLang="en-US" dirty="0" smtClean="0"/>
              <a:t>.</a:t>
            </a:r>
          </a:p>
          <a:p>
            <a:r>
              <a:rPr lang="en-US" altLang="en-US" dirty="0"/>
              <a:t>The </a:t>
            </a:r>
            <a:r>
              <a:rPr lang="en-US" altLang="en-US" b="1" dirty="0"/>
              <a:t>agile model </a:t>
            </a:r>
            <a:r>
              <a:rPr lang="en-US" altLang="en-US" dirty="0" smtClean="0"/>
              <a:t>is characterized </a:t>
            </a:r>
            <a:r>
              <a:rPr lang="en-US" altLang="en-US" dirty="0"/>
              <a:t>by iterative development, where requirements and </a:t>
            </a:r>
            <a:r>
              <a:rPr lang="en-US" altLang="en-US" dirty="0" smtClean="0"/>
              <a:t>solutions evolve </a:t>
            </a:r>
            <a:r>
              <a:rPr lang="en-US" altLang="en-US" dirty="0"/>
              <a:t>through an ongoing collaboration between self-organizing </a:t>
            </a:r>
            <a:r>
              <a:rPr lang="en-US" altLang="en-US" dirty="0" smtClean="0"/>
              <a:t>cross-functional </a:t>
            </a:r>
            <a:r>
              <a:rPr lang="en-US" altLang="en-US" dirty="0"/>
              <a:t>teams. </a:t>
            </a:r>
            <a:endParaRPr lang="en-US" altLang="en-US" dirty="0" smtClean="0"/>
          </a:p>
        </p:txBody>
      </p:sp>
    </p:spTree>
    <p:extLst>
      <p:ext uri="{BB962C8B-B14F-4D97-AF65-F5344CB8AC3E}">
        <p14:creationId xmlns:p14="http://schemas.microsoft.com/office/powerpoint/2010/main" val="24955826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smtClean="0"/>
              <a:t>Process Models (</a:t>
            </a:r>
            <a:r>
              <a:rPr lang="en-US" altLang="en-US" i="1" dirty="0" smtClean="0"/>
              <a:t>continued</a:t>
            </a:r>
            <a:r>
              <a:rPr lang="en-US" altLang="en-US" dirty="0" smtClean="0"/>
              <a:t>)</a:t>
            </a:r>
          </a:p>
        </p:txBody>
      </p:sp>
      <p:sp>
        <p:nvSpPr>
          <p:cNvPr id="7171" name="Content Placeholder 2"/>
          <p:cNvSpPr>
            <a:spLocks noGrp="1"/>
          </p:cNvSpPr>
          <p:nvPr>
            <p:ph idx="1"/>
          </p:nvPr>
        </p:nvSpPr>
        <p:spPr/>
        <p:txBody>
          <a:bodyPr/>
          <a:lstStyle/>
          <a:p>
            <a:r>
              <a:rPr lang="en-US" altLang="en-US" dirty="0"/>
              <a:t>The </a:t>
            </a:r>
            <a:r>
              <a:rPr lang="en-US" altLang="en-US" b="1" dirty="0"/>
              <a:t>evolutionary model</a:t>
            </a:r>
            <a:r>
              <a:rPr lang="en-US" altLang="en-US" dirty="0"/>
              <a:t> is an iterative model designed </a:t>
            </a:r>
            <a:r>
              <a:rPr lang="en-US" altLang="en-US" dirty="0" smtClean="0"/>
              <a:t>to enable </a:t>
            </a:r>
            <a:r>
              <a:rPr lang="en-US" altLang="en-US" dirty="0"/>
              <a:t>the construction of increasingly complex versions of a project</a:t>
            </a:r>
            <a:r>
              <a:rPr lang="en-US" altLang="en-US" dirty="0" smtClean="0"/>
              <a:t>.</a:t>
            </a:r>
          </a:p>
          <a:p>
            <a:r>
              <a:rPr lang="en-US" altLang="en-US" dirty="0"/>
              <a:t>From a </a:t>
            </a:r>
            <a:r>
              <a:rPr lang="en-US" altLang="en-US" dirty="0" smtClean="0"/>
              <a:t>secure coding </a:t>
            </a:r>
            <a:r>
              <a:rPr lang="en-US" altLang="en-US" dirty="0"/>
              <a:t>perspective, a </a:t>
            </a:r>
            <a:r>
              <a:rPr lang="en-US" altLang="en-US" b="1" dirty="0"/>
              <a:t>secure development lifecycle (SDL) model</a:t>
            </a:r>
            <a:r>
              <a:rPr lang="en-US" altLang="en-US" dirty="0"/>
              <a:t> is essential to success</a:t>
            </a:r>
            <a:r>
              <a:rPr lang="en-US" altLang="en-US" dirty="0" smtClean="0"/>
              <a:t>.</a:t>
            </a:r>
          </a:p>
          <a:p>
            <a:r>
              <a:rPr lang="en-US" dirty="0"/>
              <a:t>Four primary </a:t>
            </a:r>
            <a:r>
              <a:rPr lang="en-US" dirty="0" smtClean="0"/>
              <a:t>items of interest in software creation are:</a:t>
            </a:r>
          </a:p>
          <a:p>
            <a:pPr lvl="1"/>
            <a:r>
              <a:rPr lang="en-US" dirty="0" smtClean="0"/>
              <a:t>Requirements</a:t>
            </a:r>
            <a:r>
              <a:rPr lang="en-US" dirty="0"/>
              <a:t>, design, coding, and testing </a:t>
            </a:r>
            <a:r>
              <a:rPr lang="en-US" dirty="0" smtClean="0"/>
              <a:t>phases</a:t>
            </a:r>
            <a:endParaRPr lang="en-US" altLang="en-US" dirty="0" smtClean="0"/>
          </a:p>
        </p:txBody>
      </p:sp>
    </p:spTree>
    <p:extLst>
      <p:ext uri="{BB962C8B-B14F-4D97-AF65-F5344CB8AC3E}">
        <p14:creationId xmlns:p14="http://schemas.microsoft.com/office/powerpoint/2010/main" val="372638186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15000"/>
            <a:ext cx="7924800" cy="457200"/>
          </a:xfrm>
        </p:spPr>
        <p:txBody>
          <a:bodyPr/>
          <a:lstStyle/>
          <a:p>
            <a:r>
              <a:rPr lang="en-US" dirty="0"/>
              <a:t>Figure 16.2 A typical list of spam e-mails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5314" y="1600200"/>
            <a:ext cx="6173372" cy="3748118"/>
          </a:xfrm>
          <a:prstGeom prst="rect">
            <a:avLst/>
          </a:prstGeom>
        </p:spPr>
      </p:pic>
    </p:spTree>
    <p:extLst>
      <p:ext uri="{BB962C8B-B14F-4D97-AF65-F5344CB8AC3E}">
        <p14:creationId xmlns:p14="http://schemas.microsoft.com/office/powerpoint/2010/main" val="384771745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Secure Development Lifecycle</a:t>
            </a:r>
          </a:p>
        </p:txBody>
      </p:sp>
      <p:sp>
        <p:nvSpPr>
          <p:cNvPr id="8195" name="Rectangle 3"/>
          <p:cNvSpPr>
            <a:spLocks noGrp="1" noChangeArrowheads="1"/>
          </p:cNvSpPr>
          <p:nvPr>
            <p:ph idx="1"/>
          </p:nvPr>
        </p:nvSpPr>
        <p:spPr>
          <a:xfrm>
            <a:off x="457200" y="1981200"/>
            <a:ext cx="8229600" cy="4419600"/>
          </a:xfrm>
        </p:spPr>
        <p:txBody>
          <a:bodyPr/>
          <a:lstStyle/>
          <a:p>
            <a:r>
              <a:rPr lang="en-US" altLang="en-US" dirty="0" smtClean="0"/>
              <a:t>Secure coding is creating </a:t>
            </a:r>
            <a:r>
              <a:rPr lang="en-US" altLang="en-US" dirty="0"/>
              <a:t>code that does what it is supposed to do, and only what it is supposed to </a:t>
            </a:r>
            <a:r>
              <a:rPr lang="en-US" altLang="en-US" dirty="0" smtClean="0"/>
              <a:t>do.</a:t>
            </a:r>
          </a:p>
          <a:p>
            <a:pPr lvl="1"/>
            <a:r>
              <a:rPr lang="en-US" altLang="en-US" dirty="0" smtClean="0"/>
              <a:t>Firms are now recognizing need to include secure coding principles into the development process.</a:t>
            </a:r>
          </a:p>
          <a:p>
            <a:r>
              <a:rPr lang="en-US" altLang="en-US" dirty="0" smtClean="0"/>
              <a:t>Microsoft has Security </a:t>
            </a:r>
            <a:r>
              <a:rPr lang="en-US" altLang="en-US" dirty="0"/>
              <a:t>Development Lifecycle (SDL</a:t>
            </a:r>
            <a:r>
              <a:rPr lang="en-US" altLang="en-US" dirty="0" smtClean="0"/>
              <a:t>).</a:t>
            </a:r>
          </a:p>
          <a:p>
            <a:r>
              <a:rPr lang="en-US" altLang="en-US" dirty="0" smtClean="0"/>
              <a:t>The Software </a:t>
            </a:r>
            <a:r>
              <a:rPr lang="en-US" altLang="en-US" dirty="0"/>
              <a:t>Assurance Forum for Excellence in Code (SAFECode</a:t>
            </a:r>
            <a:r>
              <a:rPr lang="en-US" altLang="en-US" dirty="0" smtClean="0"/>
              <a:t>) is an organization </a:t>
            </a:r>
            <a:r>
              <a:rPr lang="en-US" altLang="en-US" dirty="0"/>
              <a:t>formed by some of the leading software </a:t>
            </a:r>
            <a:r>
              <a:rPr lang="en-US" altLang="en-US" dirty="0" smtClean="0"/>
              <a:t>development firms with </a:t>
            </a:r>
            <a:r>
              <a:rPr lang="en-US" altLang="en-US" dirty="0"/>
              <a:t>the objective of advancing software assurance through </a:t>
            </a:r>
            <a:r>
              <a:rPr lang="en-US" altLang="en-US" dirty="0" smtClean="0"/>
              <a:t>better development </a:t>
            </a:r>
            <a:r>
              <a:rPr lang="en-US" altLang="en-US" dirty="0"/>
              <a:t>methods</a:t>
            </a:r>
            <a:r>
              <a:rPr lang="en-US" altLang="en-US" dirty="0" smtClean="0"/>
              <a:t>.</a:t>
            </a:r>
          </a:p>
        </p:txBody>
      </p:sp>
    </p:spTree>
    <p:extLst>
      <p:ext uri="{BB962C8B-B14F-4D97-AF65-F5344CB8AC3E}">
        <p14:creationId xmlns:p14="http://schemas.microsoft.com/office/powerpoint/2010/main" val="3396008527"/>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Secure Development Lifecycle (</a:t>
            </a:r>
            <a:r>
              <a:rPr lang="en-US" i="1" dirty="0" smtClean="0"/>
              <a:t>continued</a:t>
            </a:r>
            <a:r>
              <a:rPr lang="en-US" dirty="0" smtClean="0"/>
              <a:t>)</a:t>
            </a:r>
          </a:p>
        </p:txBody>
      </p:sp>
      <p:sp>
        <p:nvSpPr>
          <p:cNvPr id="8195" name="Rectangle 3"/>
          <p:cNvSpPr>
            <a:spLocks noGrp="1" noChangeArrowheads="1"/>
          </p:cNvSpPr>
          <p:nvPr>
            <p:ph idx="1"/>
          </p:nvPr>
        </p:nvSpPr>
        <p:spPr/>
        <p:txBody>
          <a:bodyPr/>
          <a:lstStyle/>
          <a:p>
            <a:r>
              <a:rPr lang="en-US" dirty="0" smtClean="0"/>
              <a:t>Two </a:t>
            </a:r>
            <a:r>
              <a:rPr lang="en-US" dirty="0"/>
              <a:t>important tools have come from the secure coding revolution</a:t>
            </a:r>
            <a:r>
              <a:rPr lang="en-US" dirty="0" smtClean="0"/>
              <a:t>:</a:t>
            </a:r>
          </a:p>
          <a:p>
            <a:pPr lvl="1"/>
            <a:r>
              <a:rPr lang="en-US" dirty="0" smtClean="0"/>
              <a:t>Attack surface area minimization is a </a:t>
            </a:r>
            <a:r>
              <a:rPr lang="en-US" altLang="en-US" dirty="0" smtClean="0">
                <a:ea typeface="ヒラギノ角ゴ Pro W3" pitchFamily="-112" charset="-128"/>
              </a:rPr>
              <a:t>strategy to reduce the places where code can be attacked.</a:t>
            </a:r>
          </a:p>
          <a:p>
            <a:pPr lvl="1"/>
            <a:r>
              <a:rPr lang="en-US" i="1" dirty="0" smtClean="0"/>
              <a:t>Threat modeling</a:t>
            </a:r>
            <a:r>
              <a:rPr lang="en-US" dirty="0" smtClean="0"/>
              <a:t> is </a:t>
            </a:r>
            <a:r>
              <a:rPr lang="en-US" altLang="en-US" dirty="0" smtClean="0">
                <a:ea typeface="ヒラギノ角ゴ Pro W3" pitchFamily="-112" charset="-128"/>
              </a:rPr>
              <a:t>the </a:t>
            </a:r>
            <a:r>
              <a:rPr lang="en-US" altLang="en-US" dirty="0">
                <a:ea typeface="ヒラギノ角ゴ Pro W3" pitchFamily="-112" charset="-128"/>
              </a:rPr>
              <a:t>process of analyzing threats and their potential effects on software in a very finely detailed </a:t>
            </a:r>
            <a:r>
              <a:rPr lang="en-US" altLang="en-US" dirty="0" smtClean="0">
                <a:ea typeface="ヒラギノ角ゴ Pro W3" pitchFamily="-112" charset="-128"/>
              </a:rPr>
              <a:t>fashion.</a:t>
            </a:r>
            <a:endParaRPr lang="en-US" dirty="0" smtClean="0"/>
          </a:p>
          <a:p>
            <a:r>
              <a:rPr lang="en-US" altLang="en-US" dirty="0" smtClean="0">
                <a:ea typeface="ヒラギノ角ゴ Pro W3" pitchFamily="-112" charset="-128"/>
              </a:rPr>
              <a:t>The </a:t>
            </a:r>
            <a:r>
              <a:rPr lang="en-US" altLang="en-US" dirty="0">
                <a:ea typeface="ヒラギノ角ゴ Pro W3" pitchFamily="-112" charset="-128"/>
              </a:rPr>
              <a:t>output of the threat model process is a compilation of threats and how they interact with the software</a:t>
            </a:r>
            <a:r>
              <a:rPr lang="en-US" altLang="en-US" dirty="0" smtClean="0">
                <a:ea typeface="ヒラギノ角ゴ Pro W3" pitchFamily="-112" charset="-128"/>
              </a:rPr>
              <a:t>.</a:t>
            </a:r>
            <a:endParaRPr lang="en-US" altLang="en-US" dirty="0" smtClean="0"/>
          </a:p>
        </p:txBody>
      </p:sp>
    </p:spTree>
    <p:extLst>
      <p:ext uri="{BB962C8B-B14F-4D97-AF65-F5344CB8AC3E}">
        <p14:creationId xmlns:p14="http://schemas.microsoft.com/office/powerpoint/2010/main" val="3040546159"/>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Requirements Phase</a:t>
            </a:r>
          </a:p>
        </p:txBody>
      </p:sp>
      <p:sp>
        <p:nvSpPr>
          <p:cNvPr id="8195" name="Rectangle 3"/>
          <p:cNvSpPr>
            <a:spLocks noGrp="1" noChangeArrowheads="1"/>
          </p:cNvSpPr>
          <p:nvPr>
            <p:ph idx="1"/>
          </p:nvPr>
        </p:nvSpPr>
        <p:spPr/>
        <p:txBody>
          <a:bodyPr/>
          <a:lstStyle/>
          <a:p>
            <a:r>
              <a:rPr lang="en-US" altLang="en-US" dirty="0" smtClean="0"/>
              <a:t>The </a:t>
            </a:r>
            <a:r>
              <a:rPr lang="en-US" altLang="en-US" b="1" dirty="0"/>
              <a:t>requirements phase </a:t>
            </a:r>
            <a:r>
              <a:rPr lang="en-US" altLang="en-US" dirty="0"/>
              <a:t>should define the specific security requirements </a:t>
            </a:r>
            <a:r>
              <a:rPr lang="en-US" altLang="en-US" dirty="0" smtClean="0"/>
              <a:t>if there </a:t>
            </a:r>
            <a:r>
              <a:rPr lang="en-US" altLang="en-US" dirty="0"/>
              <a:t>is any expectation of them being designed into the project</a:t>
            </a:r>
            <a:r>
              <a:rPr lang="en-US" altLang="en-US" dirty="0" smtClean="0"/>
              <a:t>.</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process is all about completing the </a:t>
            </a:r>
            <a:r>
              <a:rPr lang="en-US" dirty="0" smtClean="0">
                <a:ea typeface="ヒラギノ角ゴ Pro W3" pitchFamily="-111" charset="-128"/>
                <a:cs typeface="ヒラギノ角ゴ Pro W3" pitchFamily="-111" charset="-128"/>
              </a:rPr>
              <a:t>requirements.</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objective of the secure coding </a:t>
            </a:r>
            <a:r>
              <a:rPr lang="en-US" dirty="0" smtClean="0">
                <a:ea typeface="ヒラギノ角ゴ Pro W3" pitchFamily="-111" charset="-128"/>
                <a:cs typeface="ヒラギノ角ゴ Pro W3" pitchFamily="-111" charset="-128"/>
              </a:rPr>
              <a:t>process is to </a:t>
            </a:r>
            <a:r>
              <a:rPr lang="en-US" dirty="0">
                <a:ea typeface="ヒラギノ角ゴ Pro W3" pitchFamily="-111" charset="-128"/>
                <a:cs typeface="ヒラギノ角ゴ Pro W3" pitchFamily="-111" charset="-128"/>
              </a:rPr>
              <a:t>properly implement this and all other requirements, so that the resultant software performs as desired and only as </a:t>
            </a:r>
            <a:r>
              <a:rPr lang="en-US" dirty="0" smtClean="0">
                <a:ea typeface="ヒラギノ角ゴ Pro W3" pitchFamily="-111" charset="-128"/>
                <a:cs typeface="ヒラギノ角ゴ Pro W3" pitchFamily="-111" charset="-128"/>
              </a:rPr>
              <a:t>desired.</a:t>
            </a:r>
          </a:p>
          <a:p>
            <a:pPr lvl="1"/>
            <a:r>
              <a:rPr lang="en-US" dirty="0" smtClean="0">
                <a:ea typeface="ヒラギノ角ゴ Pro W3" pitchFamily="-111" charset="-128"/>
                <a:cs typeface="ヒラギノ角ゴ Pro W3" pitchFamily="-111" charset="-128"/>
              </a:rPr>
              <a:t>Requirements </a:t>
            </a:r>
            <a:r>
              <a:rPr lang="en-US" dirty="0">
                <a:ea typeface="ヒラギノ角ゴ Pro W3" pitchFamily="-111" charset="-128"/>
                <a:cs typeface="ヒラギノ角ゴ Pro W3" pitchFamily="-111" charset="-128"/>
              </a:rPr>
              <a:t>process is a key component of security in software </a:t>
            </a:r>
            <a:r>
              <a:rPr lang="en-US" dirty="0" smtClean="0">
                <a:ea typeface="ヒラギノ角ゴ Pro W3" pitchFamily="-111" charset="-128"/>
                <a:cs typeface="ヒラギノ角ゴ Pro W3" pitchFamily="-111" charset="-128"/>
              </a:rPr>
              <a:t>development.</a:t>
            </a:r>
            <a:endParaRPr lang="en-US" altLang="en-US" dirty="0" smtClean="0"/>
          </a:p>
        </p:txBody>
      </p:sp>
    </p:spTree>
    <p:extLst>
      <p:ext uri="{BB962C8B-B14F-4D97-AF65-F5344CB8AC3E}">
        <p14:creationId xmlns:p14="http://schemas.microsoft.com/office/powerpoint/2010/main" val="1229704490"/>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Requirements Phase (</a:t>
            </a:r>
            <a:r>
              <a:rPr lang="en-US" i="1" dirty="0" smtClean="0"/>
              <a:t>continued</a:t>
            </a:r>
            <a:r>
              <a:rPr lang="en-US" dirty="0" smtClean="0"/>
              <a:t>)</a:t>
            </a:r>
          </a:p>
        </p:txBody>
      </p:sp>
      <p:sp>
        <p:nvSpPr>
          <p:cNvPr id="8195" name="Rectangle 3"/>
          <p:cNvSpPr>
            <a:spLocks noGrp="1" noChangeArrowheads="1"/>
          </p:cNvSpPr>
          <p:nvPr>
            <p:ph idx="1"/>
          </p:nvPr>
        </p:nvSpPr>
        <p:spPr/>
        <p:txBody>
          <a:bodyPr/>
          <a:lstStyle/>
          <a:p>
            <a:r>
              <a:rPr lang="en-US" altLang="en-US" dirty="0">
                <a:ea typeface="ヒラギノ角ゴ Pro W3" pitchFamily="-112" charset="-128"/>
              </a:rPr>
              <a:t>The cost of adding security at a later time rises </a:t>
            </a:r>
            <a:r>
              <a:rPr lang="en-US" altLang="en-US" dirty="0" smtClean="0">
                <a:ea typeface="ヒラギノ角ゴ Pro W3" pitchFamily="-112" charset="-128"/>
              </a:rPr>
              <a:t>exponentially.</a:t>
            </a:r>
          </a:p>
          <a:p>
            <a:r>
              <a:rPr lang="en-US" altLang="en-US" dirty="0" smtClean="0">
                <a:ea typeface="ヒラギノ角ゴ Pro W3" pitchFamily="-112" charset="-128"/>
              </a:rPr>
              <a:t>The </a:t>
            </a:r>
            <a:r>
              <a:rPr lang="en-US" altLang="en-US" dirty="0">
                <a:ea typeface="ヒラギノ角ゴ Pro W3" pitchFamily="-112" charset="-128"/>
              </a:rPr>
              <a:t>development of both functional and nonfunctional security requirements occurs in tandem with other </a:t>
            </a:r>
            <a:r>
              <a:rPr lang="en-US" altLang="en-US" dirty="0" smtClean="0">
                <a:ea typeface="ヒラギノ角ゴ Pro W3" pitchFamily="-112" charset="-128"/>
              </a:rPr>
              <a:t>requirements through the:</a:t>
            </a:r>
          </a:p>
          <a:p>
            <a:pPr lvl="1"/>
            <a:r>
              <a:rPr lang="en-US" altLang="en-US" dirty="0" smtClean="0">
                <a:ea typeface="ヒラギノ角ゴ Pro W3" pitchFamily="-112" charset="-128"/>
              </a:rPr>
              <a:t>Development </a:t>
            </a:r>
            <a:r>
              <a:rPr lang="en-US" altLang="en-US" dirty="0">
                <a:ea typeface="ヒラギノ角ゴ Pro W3" pitchFamily="-112" charset="-128"/>
              </a:rPr>
              <a:t>of use cases, analysis of customer inputs, implementation of company policies, and compliance with industry best </a:t>
            </a:r>
            <a:r>
              <a:rPr lang="en-US" altLang="en-US" dirty="0" smtClean="0">
                <a:ea typeface="ヒラギノ角ゴ Pro W3" pitchFamily="-112" charset="-128"/>
              </a:rPr>
              <a:t>practices</a:t>
            </a:r>
          </a:p>
          <a:p>
            <a:r>
              <a:rPr lang="en-US" altLang="en-US" dirty="0" smtClean="0"/>
              <a:t>One output </a:t>
            </a:r>
            <a:r>
              <a:rPr lang="en-US" altLang="en-US" dirty="0"/>
              <a:t>of the requirements phase is a security </a:t>
            </a:r>
            <a:r>
              <a:rPr lang="en-US" altLang="en-US" dirty="0" smtClean="0"/>
              <a:t>document.</a:t>
            </a:r>
            <a:endParaRPr lang="en-US" altLang="en-US" dirty="0"/>
          </a:p>
        </p:txBody>
      </p:sp>
    </p:spTree>
    <p:extLst>
      <p:ext uri="{BB962C8B-B14F-4D97-AF65-F5344CB8AC3E}">
        <p14:creationId xmlns:p14="http://schemas.microsoft.com/office/powerpoint/2010/main" val="1844012274"/>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Design Phase</a:t>
            </a:r>
          </a:p>
        </p:txBody>
      </p:sp>
      <p:sp>
        <p:nvSpPr>
          <p:cNvPr id="8195" name="Rectangle 3"/>
          <p:cNvSpPr>
            <a:spLocks noGrp="1" noChangeArrowheads="1"/>
          </p:cNvSpPr>
          <p:nvPr>
            <p:ph idx="1"/>
          </p:nvPr>
        </p:nvSpPr>
        <p:spPr/>
        <p:txBody>
          <a:bodyPr/>
          <a:lstStyle/>
          <a:p>
            <a:r>
              <a:rPr lang="en-US" altLang="en-US" dirty="0" smtClean="0">
                <a:ea typeface="ヒラギノ角ゴ Pro W3" pitchFamily="-112" charset="-128"/>
              </a:rPr>
              <a:t>Designing </a:t>
            </a:r>
            <a:r>
              <a:rPr lang="en-US" altLang="en-US" dirty="0">
                <a:ea typeface="ヒラギノ角ゴ Pro W3" pitchFamily="-112" charset="-128"/>
              </a:rPr>
              <a:t>a software project is a multifaceted </a:t>
            </a:r>
            <a:r>
              <a:rPr lang="en-US" altLang="en-US" dirty="0" smtClean="0">
                <a:ea typeface="ヒラギノ角ゴ Pro W3" pitchFamily="-112" charset="-128"/>
              </a:rPr>
              <a:t>process.</a:t>
            </a:r>
          </a:p>
          <a:p>
            <a:r>
              <a:rPr lang="en-US" altLang="en-US" i="1" dirty="0" smtClean="0">
                <a:ea typeface="ヒラギノ角ゴ Pro W3" pitchFamily="-112" charset="-128"/>
              </a:rPr>
              <a:t>Minimizing attack surface area</a:t>
            </a:r>
            <a:r>
              <a:rPr lang="en-US" altLang="en-US" dirty="0">
                <a:ea typeface="ヒラギノ角ゴ Pro W3" pitchFamily="-112" charset="-128"/>
              </a:rPr>
              <a:t> </a:t>
            </a:r>
            <a:r>
              <a:rPr lang="en-US" altLang="en-US" dirty="0" smtClean="0">
                <a:ea typeface="ヒラギノ角ゴ Pro W3" pitchFamily="-112" charset="-128"/>
              </a:rPr>
              <a:t>is </a:t>
            </a:r>
            <a:r>
              <a:rPr lang="en-US" altLang="en-US" dirty="0">
                <a:ea typeface="ヒラギノ角ゴ Pro W3" pitchFamily="-112" charset="-128"/>
              </a:rPr>
              <a:t>a concept that tends </a:t>
            </a:r>
            <a:r>
              <a:rPr lang="en-US" altLang="en-US" dirty="0" smtClean="0">
                <a:ea typeface="ヒラギノ角ゴ Pro W3" pitchFamily="-112" charset="-128"/>
              </a:rPr>
              <a:t>to run </a:t>
            </a:r>
            <a:r>
              <a:rPr lang="en-US" altLang="en-US" dirty="0">
                <a:ea typeface="ヒラギノ角ゴ Pro W3" pitchFamily="-112" charset="-128"/>
              </a:rPr>
              <a:t>counter to the way software has been designed—most designs come </a:t>
            </a:r>
            <a:r>
              <a:rPr lang="en-US" altLang="en-US" dirty="0" smtClean="0">
                <a:ea typeface="ヒラギノ角ゴ Pro W3" pitchFamily="-112" charset="-128"/>
              </a:rPr>
              <a:t>as a </a:t>
            </a:r>
            <a:r>
              <a:rPr lang="en-US" altLang="en-US" dirty="0">
                <a:ea typeface="ヒラギノ角ゴ Pro W3" pitchFamily="-112" charset="-128"/>
              </a:rPr>
              <a:t>result of incremental accumulation, adding features and functions without regard to maintainability.</a:t>
            </a:r>
            <a:endParaRPr lang="en-US" altLang="en-US" dirty="0" smtClean="0">
              <a:ea typeface="ヒラギノ角ゴ Pro W3" pitchFamily="-112" charset="-128"/>
            </a:endParaRPr>
          </a:p>
        </p:txBody>
      </p:sp>
    </p:spTree>
    <p:extLst>
      <p:ext uri="{BB962C8B-B14F-4D97-AF65-F5344CB8AC3E}">
        <p14:creationId xmlns:p14="http://schemas.microsoft.com/office/powerpoint/2010/main" val="2367756495"/>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Coding Phase</a:t>
            </a:r>
          </a:p>
        </p:txBody>
      </p:sp>
      <p:sp>
        <p:nvSpPr>
          <p:cNvPr id="8195" name="Rectangle 3"/>
          <p:cNvSpPr>
            <a:spLocks noGrp="1" noChangeArrowheads="1"/>
          </p:cNvSpPr>
          <p:nvPr>
            <p:ph idx="1"/>
          </p:nvPr>
        </p:nvSpPr>
        <p:spPr/>
        <p:txBody>
          <a:bodyPr/>
          <a:lstStyle/>
          <a:p>
            <a:r>
              <a:rPr lang="en-US" altLang="en-US" dirty="0" smtClean="0">
                <a:ea typeface="ヒラギノ角ゴ Pro W3" pitchFamily="-112" charset="-128"/>
              </a:rPr>
              <a:t>The </a:t>
            </a:r>
            <a:r>
              <a:rPr lang="en-US" altLang="en-US" dirty="0">
                <a:ea typeface="ヒラギノ角ゴ Pro W3" pitchFamily="-112" charset="-128"/>
              </a:rPr>
              <a:t>point at which the design is implemented is the coding step in the software development process</a:t>
            </a:r>
            <a:r>
              <a:rPr lang="en-US" altLang="en-US" dirty="0" smtClean="0">
                <a:ea typeface="ヒラギノ角ゴ Pro W3" pitchFamily="-112" charset="-128"/>
              </a:rPr>
              <a:t>.</a:t>
            </a:r>
          </a:p>
          <a:p>
            <a:pPr lvl="1"/>
            <a:r>
              <a:rPr lang="en-US" altLang="en-US" dirty="0">
                <a:ea typeface="ヒラギノ角ゴ Pro W3" pitchFamily="-112" charset="-128"/>
              </a:rPr>
              <a:t>The act of instantiating an idea into code is a point where an error can enter the process</a:t>
            </a:r>
            <a:r>
              <a:rPr lang="en-US" altLang="en-US" dirty="0" smtClean="0">
                <a:ea typeface="ヒラギノ角ゴ Pro W3" pitchFamily="-112" charset="-128"/>
              </a:rPr>
              <a:t>.</a:t>
            </a:r>
          </a:p>
          <a:p>
            <a:pPr lvl="1"/>
            <a:r>
              <a:rPr lang="en-US" altLang="en-US" dirty="0" smtClean="0">
                <a:ea typeface="ヒラギノ角ゴ Pro W3" pitchFamily="-112" charset="-128"/>
              </a:rPr>
              <a:t>Examples include: </a:t>
            </a:r>
          </a:p>
          <a:p>
            <a:pPr lvl="2"/>
            <a:r>
              <a:rPr lang="en-US" altLang="en-US" dirty="0" smtClean="0">
                <a:ea typeface="ヒラギノ角ゴ Pro W3" pitchFamily="-112" charset="-128"/>
              </a:rPr>
              <a:t>The </a:t>
            </a:r>
            <a:r>
              <a:rPr lang="en-US" altLang="en-US" dirty="0">
                <a:ea typeface="ヒラギノ角ゴ Pro W3" pitchFamily="-112" charset="-128"/>
              </a:rPr>
              <a:t>failure to include desired </a:t>
            </a:r>
            <a:r>
              <a:rPr lang="en-US" altLang="en-US" dirty="0" smtClean="0">
                <a:ea typeface="ヒラギノ角ゴ Pro W3" pitchFamily="-112" charset="-128"/>
              </a:rPr>
              <a:t>functionality</a:t>
            </a:r>
          </a:p>
          <a:p>
            <a:pPr lvl="2"/>
            <a:r>
              <a:rPr lang="en-US" altLang="en-US" dirty="0" smtClean="0">
                <a:ea typeface="ヒラギノ角ゴ Pro W3" pitchFamily="-112" charset="-128"/>
              </a:rPr>
              <a:t>The </a:t>
            </a:r>
            <a:r>
              <a:rPr lang="en-US" altLang="en-US" dirty="0">
                <a:ea typeface="ヒラギノ角ゴ Pro W3" pitchFamily="-112" charset="-128"/>
              </a:rPr>
              <a:t>inclusion of undesired behavior in the </a:t>
            </a:r>
            <a:r>
              <a:rPr lang="en-US" altLang="en-US" dirty="0" smtClean="0">
                <a:ea typeface="ヒラギノ角ゴ Pro W3" pitchFamily="-112" charset="-128"/>
              </a:rPr>
              <a:t>code</a:t>
            </a:r>
          </a:p>
          <a:p>
            <a:pPr lvl="1"/>
            <a:r>
              <a:rPr lang="en-US" altLang="en-US" dirty="0" smtClean="0">
                <a:ea typeface="ヒラギノ角ゴ Pro W3" pitchFamily="-112" charset="-128"/>
              </a:rPr>
              <a:t>Testing </a:t>
            </a:r>
            <a:r>
              <a:rPr lang="en-US" altLang="en-US" dirty="0">
                <a:ea typeface="ヒラギノ角ゴ Pro W3" pitchFamily="-112" charset="-128"/>
              </a:rPr>
              <a:t>for the first type of error is relatively easy if the requirements are enumerated in a previous phase of the process</a:t>
            </a:r>
            <a:r>
              <a:rPr lang="en-US" altLang="en-US" dirty="0" smtClean="0">
                <a:ea typeface="ヒラギノ角ゴ Pro W3" pitchFamily="-112" charset="-128"/>
              </a:rPr>
              <a:t>.</a:t>
            </a:r>
          </a:p>
        </p:txBody>
      </p:sp>
    </p:spTree>
    <p:extLst>
      <p:ext uri="{BB962C8B-B14F-4D97-AF65-F5344CB8AC3E}">
        <p14:creationId xmlns:p14="http://schemas.microsoft.com/office/powerpoint/2010/main" val="3439617662"/>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Coding Phase (</a:t>
            </a:r>
            <a:r>
              <a:rPr lang="en-US" i="1" dirty="0" smtClean="0"/>
              <a:t>continued</a:t>
            </a:r>
            <a:r>
              <a:rPr lang="en-US" dirty="0" smtClean="0"/>
              <a:t>)</a:t>
            </a:r>
          </a:p>
        </p:txBody>
      </p:sp>
      <p:sp>
        <p:nvSpPr>
          <p:cNvPr id="8195" name="Rectangle 3"/>
          <p:cNvSpPr>
            <a:spLocks noGrp="1" noChangeArrowheads="1"/>
          </p:cNvSpPr>
          <p:nvPr>
            <p:ph idx="1"/>
          </p:nvPr>
        </p:nvSpPr>
        <p:spPr/>
        <p:txBody>
          <a:bodyPr/>
          <a:lstStyle/>
          <a:p>
            <a:r>
              <a:rPr lang="en-US" altLang="en-US" dirty="0" smtClean="0">
                <a:ea typeface="ヒラギノ角ゴ Pro W3" pitchFamily="-112" charset="-128"/>
              </a:rPr>
              <a:t>Testing </a:t>
            </a:r>
            <a:r>
              <a:rPr lang="en-US" altLang="en-US" dirty="0">
                <a:ea typeface="ヒラギノ角ゴ Pro W3" pitchFamily="-112" charset="-128"/>
              </a:rPr>
              <a:t>for the inclusion of undesired behavior is significantly more difficult</a:t>
            </a:r>
            <a:r>
              <a:rPr lang="en-US" altLang="en-US" dirty="0" smtClean="0">
                <a:ea typeface="ヒラギノ角ゴ Pro W3" pitchFamily="-112" charset="-128"/>
              </a:rPr>
              <a:t>.</a:t>
            </a:r>
          </a:p>
          <a:p>
            <a:r>
              <a:rPr lang="en-US" altLang="en-US" dirty="0" smtClean="0">
                <a:ea typeface="ヒラギノ角ゴ Pro W3" pitchFamily="-112" charset="-128"/>
              </a:rPr>
              <a:t>Enumerations </a:t>
            </a:r>
            <a:r>
              <a:rPr lang="en-US" altLang="en-US" dirty="0">
                <a:ea typeface="ヒラギノ角ゴ Pro W3" pitchFamily="-112" charset="-128"/>
              </a:rPr>
              <a:t>of known software weaknesses and vulnerabilities have been compiled and </a:t>
            </a:r>
            <a:r>
              <a:rPr lang="en-US" altLang="en-US" dirty="0" smtClean="0">
                <a:ea typeface="ヒラギノ角ゴ Pro W3" pitchFamily="-112" charset="-128"/>
              </a:rPr>
              <a:t>published as </a:t>
            </a:r>
            <a:r>
              <a:rPr lang="en-US" altLang="en-US" dirty="0">
                <a:ea typeface="ヒラギノ角ゴ Pro W3" pitchFamily="-112" charset="-128"/>
              </a:rPr>
              <a:t>the </a:t>
            </a:r>
            <a:r>
              <a:rPr lang="en-US" altLang="en-US" b="1" dirty="0">
                <a:ea typeface="ヒラギノ角ゴ Pro W3" pitchFamily="-112" charset="-128"/>
              </a:rPr>
              <a:t>Common Weakness Enumeration (CWE) </a:t>
            </a:r>
            <a:r>
              <a:rPr lang="en-US" altLang="en-US" dirty="0">
                <a:ea typeface="ヒラギノ角ゴ Pro W3" pitchFamily="-112" charset="-128"/>
              </a:rPr>
              <a:t>and </a:t>
            </a:r>
            <a:r>
              <a:rPr lang="en-US" altLang="en-US" b="1" dirty="0">
                <a:ea typeface="ヒラギノ角ゴ Pro W3" pitchFamily="-112" charset="-128"/>
              </a:rPr>
              <a:t>Common Vulnerabilities and Exposures (CVE) </a:t>
            </a:r>
            <a:r>
              <a:rPr lang="en-US" altLang="en-US" dirty="0">
                <a:ea typeface="ヒラギノ角ゴ Pro W3" pitchFamily="-112" charset="-128"/>
              </a:rPr>
              <a:t>by the MITRE </a:t>
            </a:r>
            <a:r>
              <a:rPr lang="en-US" altLang="en-US" dirty="0" smtClean="0">
                <a:ea typeface="ヒラギノ角ゴ Pro W3" pitchFamily="-112" charset="-128"/>
              </a:rPr>
              <a:t>Corporation.</a:t>
            </a:r>
          </a:p>
          <a:p>
            <a:pPr lvl="1"/>
            <a:r>
              <a:rPr lang="en-US" altLang="en-US" dirty="0">
                <a:ea typeface="ヒラギノ角ゴ Pro W3" pitchFamily="-112" charset="-128"/>
              </a:rPr>
              <a:t>These enumerations have enabled significant advancement in the development of methods to reduce code </a:t>
            </a:r>
            <a:r>
              <a:rPr lang="en-US" altLang="en-US" dirty="0" smtClean="0">
                <a:ea typeface="ヒラギノ角ゴ Pro W3" pitchFamily="-112" charset="-128"/>
              </a:rPr>
              <a:t>vulnerabilities.</a:t>
            </a:r>
          </a:p>
        </p:txBody>
      </p:sp>
    </p:spTree>
    <p:extLst>
      <p:ext uri="{BB962C8B-B14F-4D97-AF65-F5344CB8AC3E}">
        <p14:creationId xmlns:p14="http://schemas.microsoft.com/office/powerpoint/2010/main" val="488617327"/>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Coding Phase (</a:t>
            </a:r>
            <a:r>
              <a:rPr lang="en-US" i="1" dirty="0"/>
              <a:t>continued</a:t>
            </a:r>
            <a:r>
              <a:rPr lang="en-US" dirty="0"/>
              <a:t>)</a:t>
            </a:r>
            <a:endParaRPr lang="en-US" dirty="0" smtClean="0"/>
          </a:p>
        </p:txBody>
      </p:sp>
      <p:sp>
        <p:nvSpPr>
          <p:cNvPr id="8195" name="Rectangle 3"/>
          <p:cNvSpPr>
            <a:spLocks noGrp="1" noChangeArrowheads="1"/>
          </p:cNvSpPr>
          <p:nvPr>
            <p:ph idx="1"/>
          </p:nvPr>
        </p:nvSpPr>
        <p:spPr/>
        <p:txBody>
          <a:bodyPr/>
          <a:lstStyle/>
          <a:p>
            <a:r>
              <a:rPr lang="en-US" dirty="0" smtClean="0">
                <a:ea typeface="ヒラギノ角ゴ Pro W3" pitchFamily="-111" charset="-128"/>
                <a:cs typeface="ヒラギノ角ゴ Pro W3" pitchFamily="-111" charset="-128"/>
              </a:rPr>
              <a:t>Primary </a:t>
            </a:r>
            <a:r>
              <a:rPr lang="en-US" dirty="0">
                <a:ea typeface="ヒラギノ角ゴ Pro W3" pitchFamily="-111" charset="-128"/>
                <a:cs typeface="ヒラギノ角ゴ Pro W3" pitchFamily="-111" charset="-128"/>
              </a:rPr>
              <a:t>and most damaging </a:t>
            </a:r>
            <a:r>
              <a:rPr lang="en-US" dirty="0" smtClean="0">
                <a:ea typeface="ヒラギノ角ゴ Pro W3" pitchFamily="-111" charset="-128"/>
                <a:cs typeface="ヒラギノ角ゴ Pro W3" pitchFamily="-111" charset="-128"/>
              </a:rPr>
              <a:t>coding errors are </a:t>
            </a:r>
            <a:r>
              <a:rPr lang="en-US" dirty="0">
                <a:ea typeface="ヒラギノ角ゴ Pro W3" pitchFamily="-111" charset="-128"/>
                <a:cs typeface="ヒラギノ角ゴ Pro W3" pitchFamily="-111" charset="-128"/>
              </a:rPr>
              <a:t>least privilege violations and cryptographic </a:t>
            </a:r>
            <a:r>
              <a:rPr lang="en-US" dirty="0" smtClean="0">
                <a:ea typeface="ヒラギノ角ゴ Pro W3" pitchFamily="-111" charset="-128"/>
                <a:cs typeface="ヒラギノ角ゴ Pro W3" pitchFamily="-111" charset="-128"/>
              </a:rPr>
              <a:t>failures.</a:t>
            </a:r>
          </a:p>
          <a:p>
            <a:r>
              <a:rPr lang="en-US" dirty="0">
                <a:ea typeface="ヒラギノ角ゴ Pro W3" pitchFamily="-111" charset="-128"/>
                <a:cs typeface="ヒラギノ角ゴ Pro W3" pitchFamily="-111" charset="-128"/>
              </a:rPr>
              <a:t>Language-specific failures are another common source of vulnerabilities</a:t>
            </a:r>
            <a:r>
              <a:rPr lang="en-US" dirty="0" smtClean="0">
                <a:ea typeface="ヒラギノ角ゴ Pro W3" pitchFamily="-111" charset="-128"/>
                <a:cs typeface="ヒラギノ角ゴ Pro W3" pitchFamily="-111" charset="-128"/>
              </a:rPr>
              <a:t>.</a:t>
            </a:r>
          </a:p>
          <a:p>
            <a:r>
              <a:rPr lang="en-US" altLang="en-US" dirty="0" smtClean="0">
                <a:ea typeface="ヒラギノ角ゴ Pro W3" pitchFamily="-112" charset="-128"/>
              </a:rPr>
              <a:t>Ways </a:t>
            </a:r>
            <a:r>
              <a:rPr lang="en-US" altLang="en-US" dirty="0">
                <a:ea typeface="ヒラギノ角ゴ Pro W3" pitchFamily="-112" charset="-128"/>
              </a:rPr>
              <a:t>to go about searching for coding errors that lead to vulnerabilities in </a:t>
            </a:r>
            <a:r>
              <a:rPr lang="en-US" altLang="en-US" dirty="0" smtClean="0">
                <a:ea typeface="ヒラギノ角ゴ Pro W3" pitchFamily="-112" charset="-128"/>
              </a:rPr>
              <a:t>software include: </a:t>
            </a:r>
          </a:p>
          <a:p>
            <a:pPr lvl="1"/>
            <a:r>
              <a:rPr lang="en-US" altLang="en-US" dirty="0" smtClean="0">
                <a:ea typeface="ヒラギノ角ゴ Pro W3" pitchFamily="-112" charset="-128"/>
              </a:rPr>
              <a:t>Manual </a:t>
            </a:r>
            <a:r>
              <a:rPr lang="en-US" altLang="en-US" dirty="0">
                <a:ea typeface="ヒラギノ角ゴ Pro W3" pitchFamily="-112" charset="-128"/>
              </a:rPr>
              <a:t>code </a:t>
            </a:r>
            <a:r>
              <a:rPr lang="en-US" altLang="en-US" dirty="0" smtClean="0">
                <a:ea typeface="ヒラギノ角ゴ Pro W3" pitchFamily="-112" charset="-128"/>
              </a:rPr>
              <a:t>inspection</a:t>
            </a:r>
          </a:p>
          <a:p>
            <a:pPr lvl="1"/>
            <a:r>
              <a:rPr lang="en-US" altLang="en-US" dirty="0" smtClean="0">
                <a:ea typeface="ヒラギノ角ゴ Pro W3" pitchFamily="-112" charset="-128"/>
              </a:rPr>
              <a:t>Static code-analysis tools designed </a:t>
            </a:r>
            <a:r>
              <a:rPr lang="en-US" altLang="en-US" dirty="0">
                <a:ea typeface="ヒラギノ角ゴ Pro W3" pitchFamily="-112" charset="-128"/>
              </a:rPr>
              <a:t>to analyze code for potential </a:t>
            </a:r>
            <a:r>
              <a:rPr lang="en-US" altLang="en-US" dirty="0" smtClean="0">
                <a:ea typeface="ヒラギノ角ゴ Pro W3" pitchFamily="-112" charset="-128"/>
              </a:rPr>
              <a:t>defects</a:t>
            </a:r>
          </a:p>
        </p:txBody>
      </p:sp>
    </p:spTree>
    <p:extLst>
      <p:ext uri="{BB962C8B-B14F-4D97-AF65-F5344CB8AC3E}">
        <p14:creationId xmlns:p14="http://schemas.microsoft.com/office/powerpoint/2010/main" val="612366165"/>
      </p:ext>
    </p:extLst>
  </p:cSld>
  <p:clrMapOvr>
    <a:masterClrMapping/>
  </p:clrMapOvr>
  <p:transition/>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Coding Phase (</a:t>
            </a:r>
            <a:r>
              <a:rPr lang="en-US" i="1" dirty="0"/>
              <a:t>continued</a:t>
            </a:r>
            <a:r>
              <a:rPr lang="en-US" dirty="0"/>
              <a:t>)</a:t>
            </a:r>
            <a:endParaRPr lang="en-US" dirty="0" smtClean="0"/>
          </a:p>
        </p:txBody>
      </p:sp>
      <p:sp>
        <p:nvSpPr>
          <p:cNvPr id="8195" name="Rectangle 3"/>
          <p:cNvSpPr>
            <a:spLocks noGrp="1" noChangeArrowheads="1"/>
          </p:cNvSpPr>
          <p:nvPr>
            <p:ph idx="1"/>
          </p:nvPr>
        </p:nvSpPr>
        <p:spPr/>
        <p:txBody>
          <a:bodyPr/>
          <a:lstStyle/>
          <a:p>
            <a:r>
              <a:rPr lang="en-US" altLang="en-US" dirty="0" smtClean="0">
                <a:ea typeface="ヒラギノ角ゴ Pro W3" pitchFamily="-112" charset="-128"/>
              </a:rPr>
              <a:t>Currently</a:t>
            </a:r>
            <a:r>
              <a:rPr lang="en-US" altLang="en-US" dirty="0">
                <a:ea typeface="ヒラギノ角ゴ Pro W3" pitchFamily="-112" charset="-128"/>
              </a:rPr>
              <a:t>, the CWE describes more than 750 different </a:t>
            </a:r>
            <a:r>
              <a:rPr lang="en-US" altLang="en-US" dirty="0" smtClean="0">
                <a:ea typeface="ヒラギノ角ゴ Pro W3" pitchFamily="-112" charset="-128"/>
              </a:rPr>
              <a:t>weaknesses.</a:t>
            </a:r>
          </a:p>
          <a:p>
            <a:r>
              <a:rPr lang="en-US" altLang="en-US" dirty="0">
                <a:ea typeface="ヒラギノ角ゴ Pro W3" pitchFamily="-112" charset="-128"/>
              </a:rPr>
              <a:t>MITRE </a:t>
            </a:r>
            <a:r>
              <a:rPr lang="en-US" altLang="en-US" dirty="0" smtClean="0">
                <a:ea typeface="ヒラギノ角ゴ Pro W3" pitchFamily="-112" charset="-128"/>
              </a:rPr>
              <a:t>collaborated </a:t>
            </a:r>
            <a:r>
              <a:rPr lang="en-US" altLang="en-US" dirty="0">
                <a:ea typeface="ヒラギノ角ゴ Pro W3" pitchFamily="-112" charset="-128"/>
              </a:rPr>
              <a:t>with SANS to develop </a:t>
            </a:r>
            <a:r>
              <a:rPr lang="en-US" altLang="en-US" b="1" dirty="0" smtClean="0">
                <a:ea typeface="ヒラギノ角ゴ Pro W3" pitchFamily="-112" charset="-128"/>
              </a:rPr>
              <a:t>CWE/SANS </a:t>
            </a:r>
            <a:r>
              <a:rPr lang="en-US" altLang="en-US" b="1" dirty="0">
                <a:ea typeface="ヒラギノ角ゴ Pro W3" pitchFamily="-112" charset="-128"/>
              </a:rPr>
              <a:t>Top 25 Most Dangerous Software Errors </a:t>
            </a:r>
            <a:r>
              <a:rPr lang="en-US" altLang="en-US" dirty="0" smtClean="0">
                <a:ea typeface="ヒラギノ角ゴ Pro W3" pitchFamily="-112" charset="-128"/>
              </a:rPr>
              <a:t>list</a:t>
            </a:r>
            <a:r>
              <a:rPr lang="en-US" altLang="en-US" b="1" dirty="0" smtClean="0">
                <a:ea typeface="ヒラギノ角ゴ Pro W3" pitchFamily="-112" charset="-128"/>
              </a:rPr>
              <a:t>.</a:t>
            </a:r>
            <a:endParaRPr lang="en-US" altLang="en-US" dirty="0" smtClean="0">
              <a:ea typeface="ヒラギノ角ゴ Pro W3" pitchFamily="-112" charset="-128"/>
            </a:endParaRPr>
          </a:p>
          <a:p>
            <a:pPr lvl="1"/>
            <a:r>
              <a:rPr lang="en-US" altLang="en-US" dirty="0" smtClean="0">
                <a:ea typeface="ヒラギノ角ゴ Pro W3" pitchFamily="-112" charset="-128"/>
              </a:rPr>
              <a:t>One </a:t>
            </a:r>
            <a:r>
              <a:rPr lang="en-US" altLang="en-US" dirty="0">
                <a:ea typeface="ヒラギノ角ゴ Pro W3" pitchFamily="-112" charset="-128"/>
              </a:rPr>
              <a:t>of the ideas behind the </a:t>
            </a:r>
            <a:r>
              <a:rPr lang="en-US" altLang="en-US" b="1" dirty="0">
                <a:ea typeface="ヒラギノ角ゴ Pro W3" pitchFamily="-112" charset="-128"/>
              </a:rPr>
              <a:t>Top 25 list </a:t>
            </a:r>
            <a:r>
              <a:rPr lang="en-US" altLang="en-US" dirty="0">
                <a:ea typeface="ヒラギノ角ゴ Pro W3" pitchFamily="-112" charset="-128"/>
              </a:rPr>
              <a:t>is that it can be updated periodically as the threat landscape changes</a:t>
            </a:r>
            <a:r>
              <a:rPr lang="en-US" altLang="en-US" dirty="0" smtClean="0">
                <a:ea typeface="ヒラギノ角ゴ Pro W3" pitchFamily="-112" charset="-128"/>
              </a:rPr>
              <a:t>.</a:t>
            </a:r>
          </a:p>
          <a:p>
            <a:r>
              <a:rPr lang="en-US" altLang="en-US" dirty="0" smtClean="0">
                <a:ea typeface="ヒラギノ角ゴ Pro W3" pitchFamily="-112" charset="-128"/>
              </a:rPr>
              <a:t>Two </a:t>
            </a:r>
            <a:r>
              <a:rPr lang="en-US" altLang="en-US" dirty="0">
                <a:ea typeface="ヒラギノ角ゴ Pro W3" pitchFamily="-112" charset="-128"/>
              </a:rPr>
              <a:t>main enumerations of common software </a:t>
            </a:r>
            <a:r>
              <a:rPr lang="en-US" altLang="en-US" dirty="0" smtClean="0">
                <a:ea typeface="ヒラギノ角ゴ Pro W3" pitchFamily="-112" charset="-128"/>
              </a:rPr>
              <a:t>errors are:</a:t>
            </a:r>
          </a:p>
          <a:p>
            <a:pPr lvl="1"/>
            <a:r>
              <a:rPr lang="en-US" altLang="en-US" dirty="0" smtClean="0">
                <a:ea typeface="ヒラギノ角ゴ Pro W3" pitchFamily="-112" charset="-128"/>
              </a:rPr>
              <a:t>Top </a:t>
            </a:r>
            <a:r>
              <a:rPr lang="en-US" altLang="en-US" dirty="0">
                <a:ea typeface="ヒラギノ角ゴ Pro W3" pitchFamily="-112" charset="-128"/>
              </a:rPr>
              <a:t>25 list maintained by </a:t>
            </a:r>
            <a:r>
              <a:rPr lang="en-US" altLang="en-US" dirty="0" smtClean="0">
                <a:ea typeface="ヒラギノ角ゴ Pro W3" pitchFamily="-112" charset="-128"/>
              </a:rPr>
              <a:t>MITRE</a:t>
            </a:r>
          </a:p>
          <a:p>
            <a:pPr lvl="1"/>
            <a:r>
              <a:rPr lang="en-US" altLang="en-US" dirty="0" smtClean="0">
                <a:ea typeface="ヒラギノ角ゴ Pro W3" pitchFamily="-112" charset="-128"/>
              </a:rPr>
              <a:t>OWASP </a:t>
            </a:r>
            <a:r>
              <a:rPr lang="en-US" altLang="en-US" dirty="0">
                <a:ea typeface="ヒラギノ角ゴ Pro W3" pitchFamily="-112" charset="-128"/>
              </a:rPr>
              <a:t>Top Ten list for web </a:t>
            </a:r>
            <a:r>
              <a:rPr lang="en-US" altLang="en-US" dirty="0" smtClean="0">
                <a:ea typeface="ヒラギノ角ゴ Pro W3" pitchFamily="-112" charset="-128"/>
              </a:rPr>
              <a:t>applications.</a:t>
            </a:r>
          </a:p>
        </p:txBody>
      </p:sp>
    </p:spTree>
    <p:extLst>
      <p:ext uri="{BB962C8B-B14F-4D97-AF65-F5344CB8AC3E}">
        <p14:creationId xmlns:p14="http://schemas.microsoft.com/office/powerpoint/2010/main" val="234892670"/>
      </p:ext>
    </p:extLst>
  </p:cSld>
  <p:clrMapOvr>
    <a:masterClrMapping/>
  </p:clrMapOvr>
  <p:transition/>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Least Privilege</a:t>
            </a:r>
          </a:p>
        </p:txBody>
      </p:sp>
      <p:sp>
        <p:nvSpPr>
          <p:cNvPr id="12291" name="Rectangle 3"/>
          <p:cNvSpPr>
            <a:spLocks noGrp="1" noChangeArrowheads="1"/>
          </p:cNvSpPr>
          <p:nvPr>
            <p:ph idx="1"/>
          </p:nvPr>
        </p:nvSpPr>
        <p:spPr/>
        <p:txBody>
          <a:bodyPr/>
          <a:lstStyle/>
          <a:p>
            <a:r>
              <a:rPr lang="en-US" b="1" dirty="0" smtClean="0"/>
              <a:t>Least </a:t>
            </a:r>
            <a:r>
              <a:rPr lang="en-US" b="1" dirty="0"/>
              <a:t>privilege </a:t>
            </a:r>
            <a:r>
              <a:rPr lang="en-US" dirty="0" smtClean="0"/>
              <a:t>requires that </a:t>
            </a:r>
            <a:r>
              <a:rPr lang="en-US" dirty="0"/>
              <a:t>the developer understand what privileges are needed specifically </a:t>
            </a:r>
            <a:r>
              <a:rPr lang="en-US" dirty="0" smtClean="0"/>
              <a:t>for an </a:t>
            </a:r>
            <a:r>
              <a:rPr lang="en-US" dirty="0"/>
              <a:t>application to execute and access all its necessary </a:t>
            </a:r>
            <a:r>
              <a:rPr lang="en-US" dirty="0" smtClean="0"/>
              <a:t>resources.</a:t>
            </a:r>
          </a:p>
          <a:p>
            <a:pPr lvl="1"/>
            <a:r>
              <a:rPr lang="en-US" dirty="0"/>
              <a:t>The key principle </a:t>
            </a:r>
            <a:r>
              <a:rPr lang="en-US" dirty="0" smtClean="0"/>
              <a:t>is </a:t>
            </a:r>
            <a:r>
              <a:rPr lang="en-US" dirty="0"/>
              <a:t>to plan and understand the nature of the </a:t>
            </a:r>
            <a:r>
              <a:rPr lang="en-US" dirty="0" smtClean="0"/>
              <a:t>software’s interaction </a:t>
            </a:r>
            <a:r>
              <a:rPr lang="en-US" dirty="0"/>
              <a:t>with the operating system and system resources</a:t>
            </a:r>
            <a:r>
              <a:rPr lang="en-US" dirty="0" smtClean="0"/>
              <a:t>.</a:t>
            </a:r>
          </a:p>
          <a:p>
            <a:pPr lvl="1"/>
            <a:r>
              <a:rPr lang="en-US" dirty="0" smtClean="0"/>
              <a:t>Determine </a:t>
            </a:r>
            <a:r>
              <a:rPr lang="en-US" dirty="0"/>
              <a:t>what needs to be </a:t>
            </a:r>
            <a:r>
              <a:rPr lang="en-US" dirty="0" smtClean="0"/>
              <a:t>accessed and </a:t>
            </a:r>
            <a:r>
              <a:rPr lang="en-US" dirty="0"/>
              <a:t>what the appropriate level of permission is, then use that level </a:t>
            </a:r>
            <a:r>
              <a:rPr lang="en-US" dirty="0" smtClean="0"/>
              <a:t>in design </a:t>
            </a:r>
            <a:r>
              <a:rPr lang="en-US" dirty="0"/>
              <a:t>and </a:t>
            </a:r>
            <a:r>
              <a:rPr lang="en-US" dirty="0" smtClean="0"/>
              <a:t>implementation.</a:t>
            </a:r>
          </a:p>
        </p:txBody>
      </p:sp>
    </p:spTree>
    <p:extLst>
      <p:ext uri="{BB962C8B-B14F-4D97-AF65-F5344CB8AC3E}">
        <p14:creationId xmlns:p14="http://schemas.microsoft.com/office/powerpoint/2010/main" val="339150451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title"/>
          </p:nvPr>
        </p:nvSpPr>
        <p:spPr/>
        <p:txBody>
          <a:bodyPr/>
          <a:lstStyle/>
          <a:p>
            <a:r>
              <a:rPr lang="en-US" altLang="en-US" dirty="0"/>
              <a:t>Security of </a:t>
            </a:r>
            <a:r>
              <a:rPr lang="en-US" altLang="en-US" dirty="0" smtClean="0"/>
              <a:t>E-Mail (</a:t>
            </a:r>
            <a:r>
              <a:rPr lang="en-US" altLang="en-US" i="1" dirty="0" smtClean="0"/>
              <a:t>continued</a:t>
            </a:r>
            <a:r>
              <a:rPr lang="en-US" altLang="en-US" dirty="0" smtClean="0"/>
              <a:t>)</a:t>
            </a:r>
            <a:endParaRPr lang="en-US" altLang="en-US" sz="3600" dirty="0" smtClean="0"/>
          </a:p>
        </p:txBody>
      </p:sp>
      <p:sp>
        <p:nvSpPr>
          <p:cNvPr id="2" name="Content Placeholder 1"/>
          <p:cNvSpPr>
            <a:spLocks noGrp="1"/>
          </p:cNvSpPr>
          <p:nvPr>
            <p:ph idx="1"/>
          </p:nvPr>
        </p:nvSpPr>
        <p:spPr/>
        <p:txBody>
          <a:bodyPr/>
          <a:lstStyle/>
          <a:p>
            <a:r>
              <a:rPr lang="en-US" dirty="0" smtClean="0"/>
              <a:t>Security </a:t>
            </a:r>
            <a:r>
              <a:rPr lang="en-US" dirty="0"/>
              <a:t>administrators can give users the tools </a:t>
            </a:r>
            <a:r>
              <a:rPr lang="en-US" dirty="0" smtClean="0"/>
              <a:t>they need </a:t>
            </a:r>
            <a:r>
              <a:rPr lang="en-US" dirty="0"/>
              <a:t>to fight malware, spam, and </a:t>
            </a:r>
            <a:r>
              <a:rPr lang="en-US" dirty="0" smtClean="0"/>
              <a:t>hoaxes.</a:t>
            </a:r>
          </a:p>
          <a:p>
            <a:r>
              <a:rPr lang="en-US" dirty="0"/>
              <a:t>Secure/Multipurpose Internet Mail Extensions (S/MIME) and Pretty Good Privacy (PGP) are two </a:t>
            </a:r>
            <a:r>
              <a:rPr lang="en-US" dirty="0" smtClean="0"/>
              <a:t>popular methods </a:t>
            </a:r>
            <a:r>
              <a:rPr lang="en-US" dirty="0"/>
              <a:t>used for encrypting </a:t>
            </a:r>
            <a:r>
              <a:rPr lang="en-US" dirty="0" smtClean="0"/>
              <a:t>e-mail.</a:t>
            </a:r>
          </a:p>
          <a:p>
            <a:r>
              <a:rPr lang="en-US" dirty="0" smtClean="0"/>
              <a:t>Server-based </a:t>
            </a:r>
            <a:r>
              <a:rPr lang="en-US" dirty="0"/>
              <a:t>and desktop-based virus protection can help against malicious code</a:t>
            </a:r>
            <a:r>
              <a:rPr lang="en-US" dirty="0" smtClean="0"/>
              <a:t>, and </a:t>
            </a:r>
            <a:r>
              <a:rPr lang="en-US" dirty="0"/>
              <a:t>spam filters attempt to block all unsolicited commercial </a:t>
            </a:r>
            <a:r>
              <a:rPr lang="en-US" dirty="0" smtClean="0"/>
              <a:t>e-mail.</a:t>
            </a:r>
          </a:p>
          <a:p>
            <a:r>
              <a:rPr lang="en-US" dirty="0" smtClean="0"/>
              <a:t>E-mail users </a:t>
            </a:r>
            <a:r>
              <a:rPr lang="en-US" dirty="0"/>
              <a:t>need to be educated about </a:t>
            </a:r>
            <a:r>
              <a:rPr lang="en-US" dirty="0" smtClean="0"/>
              <a:t>security.</a:t>
            </a:r>
            <a:endParaRPr lang="en-US" dirty="0"/>
          </a:p>
        </p:txBody>
      </p:sp>
    </p:spTree>
    <p:extLst>
      <p:ext uri="{BB962C8B-B14F-4D97-AF65-F5344CB8AC3E}">
        <p14:creationId xmlns:p14="http://schemas.microsoft.com/office/powerpoint/2010/main" val="1876181984"/>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Least </a:t>
            </a:r>
            <a:r>
              <a:rPr lang="en-US" dirty="0" smtClean="0"/>
              <a:t>Privilege (</a:t>
            </a:r>
            <a:r>
              <a:rPr lang="en-US" i="1" dirty="0" smtClean="0"/>
              <a:t>continued</a:t>
            </a:r>
            <a:r>
              <a:rPr lang="en-US" dirty="0"/>
              <a:t>)</a:t>
            </a:r>
            <a:endParaRPr lang="en-US" dirty="0" smtClean="0"/>
          </a:p>
        </p:txBody>
      </p:sp>
      <p:sp>
        <p:nvSpPr>
          <p:cNvPr id="12291" name="Rectangle 3"/>
          <p:cNvSpPr>
            <a:spLocks noGrp="1" noChangeArrowheads="1"/>
          </p:cNvSpPr>
          <p:nvPr>
            <p:ph idx="1"/>
          </p:nvPr>
        </p:nvSpPr>
        <p:spPr/>
        <p:txBody>
          <a:bodyPr/>
          <a:lstStyle/>
          <a:p>
            <a:r>
              <a:rPr lang="en-US" altLang="en-US" dirty="0" smtClean="0">
                <a:ea typeface="ヒラギノ角ゴ Pro W3" pitchFamily="-112" charset="-128"/>
              </a:rPr>
              <a:t>The </a:t>
            </a:r>
            <a:r>
              <a:rPr lang="en-US" altLang="en-US" dirty="0">
                <a:ea typeface="ヒラギノ角ゴ Pro W3" pitchFamily="-112" charset="-128"/>
              </a:rPr>
              <a:t>cost of failure to heed the principle of least privilege can be twofold</a:t>
            </a:r>
            <a:r>
              <a:rPr lang="en-US" altLang="en-US" dirty="0" smtClean="0">
                <a:ea typeface="ヒラギノ角ゴ Pro W3" pitchFamily="-112" charset="-128"/>
              </a:rPr>
              <a:t>.</a:t>
            </a:r>
          </a:p>
          <a:p>
            <a:pPr lvl="1"/>
            <a:r>
              <a:rPr lang="en-US" altLang="en-US" dirty="0" smtClean="0">
                <a:ea typeface="ヒラギノ角ゴ Pro W3" pitchFamily="-112" charset="-128"/>
              </a:rPr>
              <a:t>First</a:t>
            </a:r>
            <a:r>
              <a:rPr lang="en-US" altLang="en-US" dirty="0">
                <a:ea typeface="ヒラギノ角ゴ Pro W3" pitchFamily="-112" charset="-128"/>
              </a:rPr>
              <a:t>, you have expensive, time-consuming access-violation errors that are hard to track down and correct</a:t>
            </a:r>
            <a:r>
              <a:rPr lang="en-US" altLang="en-US" dirty="0" smtClean="0">
                <a:ea typeface="ヒラギノ角ゴ Pro W3" pitchFamily="-112" charset="-128"/>
              </a:rPr>
              <a:t>.</a:t>
            </a:r>
          </a:p>
          <a:p>
            <a:pPr lvl="1"/>
            <a:r>
              <a:rPr lang="en-US" altLang="en-US" dirty="0" smtClean="0">
                <a:ea typeface="ヒラギノ角ゴ Pro W3" pitchFamily="-112" charset="-128"/>
              </a:rPr>
              <a:t>The </a:t>
            </a:r>
            <a:r>
              <a:rPr lang="en-US" altLang="en-US" dirty="0">
                <a:ea typeface="ヒラギノ角ゴ Pro W3" pitchFamily="-112" charset="-128"/>
              </a:rPr>
              <a:t>second problem is when an exploit is found that allows some other program to use portions of your code in an unauthorized </a:t>
            </a:r>
            <a:r>
              <a:rPr lang="en-US" altLang="en-US" dirty="0" smtClean="0">
                <a:ea typeface="ヒラギノ角ゴ Pro W3" pitchFamily="-112" charset="-128"/>
              </a:rPr>
              <a:t>fashion.</a:t>
            </a:r>
          </a:p>
        </p:txBody>
      </p:sp>
    </p:spTree>
    <p:extLst>
      <p:ext uri="{BB962C8B-B14F-4D97-AF65-F5344CB8AC3E}">
        <p14:creationId xmlns:p14="http://schemas.microsoft.com/office/powerpoint/2010/main" val="3548972569"/>
      </p:ext>
    </p:extLst>
  </p:cSld>
  <p:clrMapOvr>
    <a:masterClrMapping/>
  </p:clrMapOvr>
  <p:transition/>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altLang="en-US" dirty="0" smtClean="0">
                <a:ea typeface="ヒラギノ角ゴ Pro W3" pitchFamily="-112" charset="-128"/>
              </a:rPr>
              <a:t>Cryptographic Failures </a:t>
            </a:r>
            <a:endParaRPr lang="en-US" dirty="0" smtClean="0"/>
          </a:p>
        </p:txBody>
      </p:sp>
      <p:sp>
        <p:nvSpPr>
          <p:cNvPr id="12291" name="Rectangle 3"/>
          <p:cNvSpPr>
            <a:spLocks noGrp="1" noChangeArrowheads="1"/>
          </p:cNvSpPr>
          <p:nvPr>
            <p:ph idx="1"/>
          </p:nvPr>
        </p:nvSpPr>
        <p:spPr/>
        <p:txBody>
          <a:bodyPr/>
          <a:lstStyle/>
          <a:p>
            <a:r>
              <a:rPr lang="en-US" altLang="en-US" dirty="0" smtClean="0">
                <a:ea typeface="ヒラギノ角ゴ Pro W3" pitchFamily="-112" charset="-128"/>
              </a:rPr>
              <a:t>Cryptographic failures come from several common causes.</a:t>
            </a:r>
          </a:p>
          <a:p>
            <a:pPr lvl="1"/>
            <a:r>
              <a:rPr lang="en-US" altLang="en-US" dirty="0" smtClean="0">
                <a:ea typeface="ヒラギノ角ゴ Pro W3" pitchFamily="-112" charset="-128"/>
              </a:rPr>
              <a:t>One typical mistake </a:t>
            </a:r>
            <a:r>
              <a:rPr lang="en-US" altLang="en-US" dirty="0">
                <a:ea typeface="ヒラギノ角ゴ Pro W3" pitchFamily="-112" charset="-128"/>
              </a:rPr>
              <a:t>is choosing to develop your own cryptographic </a:t>
            </a:r>
            <a:r>
              <a:rPr lang="en-US" altLang="en-US" dirty="0" smtClean="0">
                <a:ea typeface="ヒラギノ角ゴ Pro W3" pitchFamily="-112" charset="-128"/>
              </a:rPr>
              <a:t>algorithm.</a:t>
            </a:r>
          </a:p>
          <a:p>
            <a:pPr lvl="1"/>
            <a:r>
              <a:rPr lang="en-US" altLang="en-US" dirty="0">
                <a:ea typeface="ヒラギノ角ゴ Pro W3" pitchFamily="-112" charset="-128"/>
              </a:rPr>
              <a:t>Deciding to use a trusted algorithm is a proper start, but there still </a:t>
            </a:r>
            <a:r>
              <a:rPr lang="en-US" altLang="en-US" dirty="0" smtClean="0">
                <a:ea typeface="ヒラギノ角ゴ Pro W3" pitchFamily="-112" charset="-128"/>
              </a:rPr>
              <a:t>are errors </a:t>
            </a:r>
            <a:r>
              <a:rPr lang="en-US" altLang="en-US" dirty="0">
                <a:ea typeface="ヒラギノ角ゴ Pro W3" pitchFamily="-112" charset="-128"/>
              </a:rPr>
              <a:t>that can </a:t>
            </a:r>
            <a:r>
              <a:rPr lang="en-US" altLang="en-US" dirty="0" smtClean="0">
                <a:ea typeface="ヒラギノ角ゴ Pro W3" pitchFamily="-112" charset="-128"/>
              </a:rPr>
              <a:t>occur</a:t>
            </a:r>
            <a:r>
              <a:rPr lang="en-US" altLang="en-US" dirty="0">
                <a:ea typeface="ヒラギノ角ゴ Pro W3" pitchFamily="-112" charset="-128"/>
              </a:rPr>
              <a:t> </a:t>
            </a:r>
            <a:r>
              <a:rPr lang="en-US" altLang="en-US" dirty="0" smtClean="0">
                <a:ea typeface="ヒラギノ角ゴ Pro W3" pitchFamily="-112" charset="-128"/>
              </a:rPr>
              <a:t>in </a:t>
            </a:r>
            <a:r>
              <a:rPr lang="en-US" altLang="en-US" dirty="0">
                <a:ea typeface="ヒラギノ角ゴ Pro W3" pitchFamily="-112" charset="-128"/>
              </a:rPr>
              <a:t>instantiating </a:t>
            </a:r>
            <a:r>
              <a:rPr lang="en-US" altLang="en-US" dirty="0" smtClean="0">
                <a:ea typeface="ヒラギノ角ゴ Pro W3" pitchFamily="-112" charset="-128"/>
              </a:rPr>
              <a:t>the algorithm</a:t>
            </a:r>
            <a:r>
              <a:rPr lang="en-US" altLang="en-US" dirty="0">
                <a:ea typeface="ヒラギノ角ゴ Pro W3" pitchFamily="-112" charset="-128"/>
              </a:rPr>
              <a:t>. </a:t>
            </a:r>
            <a:endParaRPr lang="en-US" altLang="en-US" dirty="0" smtClean="0">
              <a:ea typeface="ヒラギノ角ゴ Pro W3" pitchFamily="-112" charset="-128"/>
            </a:endParaRPr>
          </a:p>
          <a:p>
            <a:pPr lvl="1"/>
            <a:r>
              <a:rPr lang="en-US" altLang="en-US" dirty="0">
                <a:ea typeface="ヒラギノ角ゴ Pro W3" pitchFamily="-112" charset="-128"/>
              </a:rPr>
              <a:t>G</a:t>
            </a:r>
            <a:r>
              <a:rPr lang="en-US" altLang="en-US" dirty="0" smtClean="0">
                <a:ea typeface="ヒラギノ角ゴ Pro W3" pitchFamily="-112" charset="-128"/>
              </a:rPr>
              <a:t>eneration </a:t>
            </a:r>
            <a:r>
              <a:rPr lang="en-US" altLang="en-US" dirty="0">
                <a:ea typeface="ヒラギノ角ゴ Pro W3" pitchFamily="-112" charset="-128"/>
              </a:rPr>
              <a:t>of a real random number is not a trivial </a:t>
            </a:r>
            <a:r>
              <a:rPr lang="en-US" altLang="en-US" dirty="0" smtClean="0">
                <a:ea typeface="ヒラギノ角ゴ Pro W3" pitchFamily="-112" charset="-128"/>
              </a:rPr>
              <a:t>task as generating </a:t>
            </a:r>
            <a:r>
              <a:rPr lang="en-US" altLang="en-US" dirty="0">
                <a:ea typeface="ヒラギノ角ゴ Pro W3" pitchFamily="-112" charset="-128"/>
              </a:rPr>
              <a:t>a pure, non-reproducible random number is a </a:t>
            </a:r>
            <a:r>
              <a:rPr lang="en-US" altLang="en-US" dirty="0" smtClean="0">
                <a:ea typeface="ヒラギノ角ゴ Pro W3" pitchFamily="-112" charset="-128"/>
              </a:rPr>
              <a:t>challenge.</a:t>
            </a:r>
          </a:p>
        </p:txBody>
      </p:sp>
    </p:spTree>
    <p:extLst>
      <p:ext uri="{BB962C8B-B14F-4D97-AF65-F5344CB8AC3E}">
        <p14:creationId xmlns:p14="http://schemas.microsoft.com/office/powerpoint/2010/main" val="3475552061"/>
      </p:ext>
    </p:extLst>
  </p:cSld>
  <p:clrMapOvr>
    <a:masterClrMapping/>
  </p:clrMapOvr>
  <p:transition/>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Cryptographic Failures (</a:t>
            </a:r>
            <a:r>
              <a:rPr lang="en-US" i="1" dirty="0" smtClean="0"/>
              <a:t>continued</a:t>
            </a:r>
            <a:r>
              <a:rPr lang="en-US" dirty="0" smtClean="0"/>
              <a:t>)</a:t>
            </a:r>
          </a:p>
        </p:txBody>
      </p:sp>
      <p:sp>
        <p:nvSpPr>
          <p:cNvPr id="12291" name="Rectangle 3"/>
          <p:cNvSpPr>
            <a:spLocks noGrp="1" noChangeArrowheads="1"/>
          </p:cNvSpPr>
          <p:nvPr>
            <p:ph idx="1"/>
          </p:nvPr>
        </p:nvSpPr>
        <p:spPr/>
        <p:txBody>
          <a:bodyPr/>
          <a:lstStyle/>
          <a:p>
            <a:r>
              <a:rPr lang="en-US" altLang="en-US" dirty="0" smtClean="0">
                <a:ea typeface="ヒラギノ角ゴ Pro W3" pitchFamily="-112" charset="-128"/>
              </a:rPr>
              <a:t>Determining </a:t>
            </a:r>
            <a:r>
              <a:rPr lang="en-US" altLang="en-US" dirty="0">
                <a:ea typeface="ヒラギノ角ゴ Pro W3" pitchFamily="-112" charset="-128"/>
              </a:rPr>
              <a:t>the seed and random sequence </a:t>
            </a:r>
            <a:r>
              <a:rPr lang="en-US" altLang="en-US" dirty="0" smtClean="0">
                <a:ea typeface="ヒラギノ角ゴ Pro W3" pitchFamily="-112" charset="-128"/>
              </a:rPr>
              <a:t>and using </a:t>
            </a:r>
            <a:r>
              <a:rPr lang="en-US" altLang="en-US" dirty="0">
                <a:ea typeface="ヒラギノ角ゴ Pro W3" pitchFamily="-112" charset="-128"/>
              </a:rPr>
              <a:t>this knowledge to “break” a cryptographic function has been </a:t>
            </a:r>
            <a:r>
              <a:rPr lang="en-US" altLang="en-US" dirty="0" smtClean="0">
                <a:ea typeface="ヒラギノ角ゴ Pro W3" pitchFamily="-112" charset="-128"/>
              </a:rPr>
              <a:t>used to </a:t>
            </a:r>
            <a:r>
              <a:rPr lang="en-US" altLang="en-US" dirty="0">
                <a:ea typeface="ヒラギノ角ゴ Pro W3" pitchFamily="-112" charset="-128"/>
              </a:rPr>
              <a:t>bypass the </a:t>
            </a:r>
            <a:r>
              <a:rPr lang="en-US" altLang="en-US" dirty="0" smtClean="0">
                <a:ea typeface="ヒラギノ角ゴ Pro W3" pitchFamily="-112" charset="-128"/>
              </a:rPr>
              <a:t>security.</a:t>
            </a:r>
          </a:p>
          <a:p>
            <a:pPr lvl="1"/>
            <a:r>
              <a:rPr lang="en-US" altLang="en-US" dirty="0" smtClean="0">
                <a:ea typeface="ヒラギノ角ゴ Pro W3" pitchFamily="-112" charset="-128"/>
              </a:rPr>
              <a:t>This </a:t>
            </a:r>
            <a:r>
              <a:rPr lang="en-US" altLang="en-US" dirty="0">
                <a:ea typeface="ヒラギノ角ゴ Pro W3" pitchFamily="-112" charset="-128"/>
              </a:rPr>
              <a:t>method was used to </a:t>
            </a:r>
            <a:r>
              <a:rPr lang="en-US" altLang="en-US" dirty="0" smtClean="0">
                <a:ea typeface="ヒラギノ角ゴ Pro W3" pitchFamily="-112" charset="-128"/>
              </a:rPr>
              <a:t>subvert an </a:t>
            </a:r>
            <a:r>
              <a:rPr lang="en-US" altLang="en-US" dirty="0">
                <a:ea typeface="ヒラギノ角ゴ Pro W3" pitchFamily="-112" charset="-128"/>
              </a:rPr>
              <a:t>early version of Netscape’s SSL implementation</a:t>
            </a:r>
            <a:r>
              <a:rPr lang="en-US" altLang="en-US" dirty="0" smtClean="0">
                <a:ea typeface="ヒラギノ角ゴ Pro W3" pitchFamily="-112" charset="-128"/>
              </a:rPr>
              <a:t>.</a:t>
            </a:r>
          </a:p>
          <a:p>
            <a:pPr lvl="1"/>
            <a:r>
              <a:rPr lang="en-US" altLang="en-US" dirty="0" smtClean="0">
                <a:ea typeface="ヒラギノ角ゴ Pro W3" pitchFamily="-112" charset="-128"/>
              </a:rPr>
              <a:t>Using </a:t>
            </a:r>
            <a:r>
              <a:rPr lang="en-US" altLang="en-US" dirty="0">
                <a:ea typeface="ヒラギノ角ゴ Pro W3" pitchFamily="-112" charset="-128"/>
              </a:rPr>
              <a:t>a number </a:t>
            </a:r>
            <a:r>
              <a:rPr lang="en-US" altLang="en-US" dirty="0" smtClean="0">
                <a:ea typeface="ヒラギノ角ゴ Pro W3" pitchFamily="-112" charset="-128"/>
              </a:rPr>
              <a:t>that is </a:t>
            </a:r>
            <a:r>
              <a:rPr lang="en-US" altLang="en-US" b="1" dirty="0">
                <a:ea typeface="ヒラギノ角ゴ Pro W3" pitchFamily="-112" charset="-128"/>
              </a:rPr>
              <a:t>cryptographically </a:t>
            </a:r>
            <a:r>
              <a:rPr lang="en-US" altLang="en-US" b="1" dirty="0" smtClean="0">
                <a:ea typeface="ヒラギノ角ゴ Pro W3" pitchFamily="-112" charset="-128"/>
              </a:rPr>
              <a:t>random</a:t>
            </a:r>
            <a:r>
              <a:rPr lang="en-US" dirty="0" smtClean="0"/>
              <a:t>—</a:t>
            </a:r>
            <a:r>
              <a:rPr lang="en-US" altLang="en-US" dirty="0" smtClean="0">
                <a:ea typeface="ヒラギノ角ゴ Pro W3" pitchFamily="-112" charset="-128"/>
              </a:rPr>
              <a:t>suitable </a:t>
            </a:r>
            <a:r>
              <a:rPr lang="en-US" altLang="en-US" dirty="0">
                <a:ea typeface="ヒラギノ角ゴ Pro W3" pitchFamily="-112" charset="-128"/>
              </a:rPr>
              <a:t>for an encryption </a:t>
            </a:r>
            <a:r>
              <a:rPr lang="en-US" altLang="en-US" dirty="0" smtClean="0">
                <a:ea typeface="ヒラギノ角ゴ Pro W3" pitchFamily="-112" charset="-128"/>
              </a:rPr>
              <a:t>function</a:t>
            </a:r>
            <a:r>
              <a:rPr lang="en-US" dirty="0" smtClean="0"/>
              <a:t>—resolves the problem.</a:t>
            </a:r>
            <a:endParaRPr lang="en-US" altLang="en-US" dirty="0" smtClean="0">
              <a:ea typeface="ヒラギノ角ゴ Pro W3" pitchFamily="-112" charset="-128"/>
            </a:endParaRPr>
          </a:p>
          <a:p>
            <a:r>
              <a:rPr lang="en-US" altLang="en-US" dirty="0">
                <a:ea typeface="ヒラギノ角ゴ Pro W3" pitchFamily="-112" charset="-128"/>
              </a:rPr>
              <a:t>Storing private keys in areas where they can be recovered by an unauthorized person is the next worry</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2640793696"/>
      </p:ext>
    </p:extLst>
  </p:cSld>
  <p:clrMapOvr>
    <a:masterClrMapping/>
  </p:clrMapOvr>
  <p:transition/>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smtClean="0"/>
              <a:t>Language-Specific Failures</a:t>
            </a:r>
            <a:br>
              <a:rPr lang="en-US" dirty="0" smtClean="0"/>
            </a:br>
            <a:r>
              <a:rPr lang="en-US" dirty="0" smtClean="0"/>
              <a:t> </a:t>
            </a:r>
          </a:p>
        </p:txBody>
      </p:sp>
      <p:sp>
        <p:nvSpPr>
          <p:cNvPr id="12291" name="Rectangle 3"/>
          <p:cNvSpPr>
            <a:spLocks noGrp="1" noChangeArrowheads="1"/>
          </p:cNvSpPr>
          <p:nvPr>
            <p:ph idx="1"/>
          </p:nvPr>
        </p:nvSpPr>
        <p:spPr/>
        <p:txBody>
          <a:bodyPr/>
          <a:lstStyle/>
          <a:p>
            <a:r>
              <a:rPr lang="en-US" dirty="0" smtClean="0"/>
              <a:t>Many library calls and functions were developed without regard to secure coding implications.</a:t>
            </a:r>
          </a:p>
          <a:p>
            <a:pPr lvl="1"/>
            <a:r>
              <a:rPr lang="en-US" dirty="0" smtClean="0"/>
              <a:t>Led to issues related to specific library functions</a:t>
            </a:r>
          </a:p>
          <a:p>
            <a:r>
              <a:rPr lang="en-US" dirty="0" smtClean="0"/>
              <a:t>Developing and maintaining a series of </a:t>
            </a:r>
            <a:r>
              <a:rPr lang="en-US" b="1" dirty="0" smtClean="0"/>
              <a:t>deprecated functions </a:t>
            </a:r>
            <a:r>
              <a:rPr lang="en-US" dirty="0" smtClean="0"/>
              <a:t>and prohibiting their use in new code, while removing them from old code when possible, is a proven path toward more secure code.</a:t>
            </a:r>
          </a:p>
          <a:p>
            <a:r>
              <a:rPr lang="en-US" dirty="0" smtClean="0"/>
              <a:t>Banned functions are easily handled via automated code reviews during the check-in process.</a:t>
            </a:r>
            <a:endParaRPr lang="en-US" dirty="0"/>
          </a:p>
        </p:txBody>
      </p:sp>
    </p:spTree>
    <p:extLst>
      <p:ext uri="{BB962C8B-B14F-4D97-AF65-F5344CB8AC3E}">
        <p14:creationId xmlns:p14="http://schemas.microsoft.com/office/powerpoint/2010/main" val="3814420188"/>
      </p:ext>
    </p:extLst>
  </p:cSld>
  <p:clrMapOvr>
    <a:masterClrMapping/>
  </p:clrMapOvr>
  <p:transition/>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457200" y="1104900"/>
            <a:ext cx="8229600" cy="876300"/>
          </a:xfrm>
        </p:spPr>
        <p:txBody>
          <a:bodyPr/>
          <a:lstStyle/>
          <a:p>
            <a:r>
              <a:rPr lang="en-US" dirty="0" smtClean="0"/>
              <a:t>Testing Phase</a:t>
            </a:r>
          </a:p>
        </p:txBody>
      </p:sp>
      <p:sp>
        <p:nvSpPr>
          <p:cNvPr id="12291" name="Rectangle 3"/>
          <p:cNvSpPr>
            <a:spLocks noGrp="1" noChangeArrowheads="1"/>
          </p:cNvSpPr>
          <p:nvPr>
            <p:ph idx="1"/>
          </p:nvPr>
        </p:nvSpPr>
        <p:spPr/>
        <p:txBody>
          <a:bodyPr/>
          <a:lstStyle/>
          <a:p>
            <a:r>
              <a:rPr lang="en-US" dirty="0" smtClean="0"/>
              <a:t>If </a:t>
            </a:r>
            <a:r>
              <a:rPr lang="en-US" dirty="0"/>
              <a:t>the requirements phase marks the beginning of the generation of </a:t>
            </a:r>
            <a:r>
              <a:rPr lang="en-US" dirty="0" smtClean="0"/>
              <a:t>security in </a:t>
            </a:r>
            <a:r>
              <a:rPr lang="en-US" dirty="0"/>
              <a:t>code, then the </a:t>
            </a:r>
            <a:r>
              <a:rPr lang="en-US" b="1" dirty="0"/>
              <a:t>testing phase </a:t>
            </a:r>
            <a:r>
              <a:rPr lang="en-US" dirty="0"/>
              <a:t>marks the other boundary</a:t>
            </a:r>
            <a:r>
              <a:rPr lang="en-US" dirty="0" smtClean="0"/>
              <a:t>.</a:t>
            </a:r>
          </a:p>
          <a:p>
            <a:r>
              <a:rPr lang="en-US" dirty="0"/>
              <a:t>Employing </a:t>
            </a:r>
            <a:r>
              <a:rPr lang="en-US" b="1" dirty="0"/>
              <a:t>use cases </a:t>
            </a:r>
            <a:r>
              <a:rPr lang="en-US" dirty="0"/>
              <a:t>to compare </a:t>
            </a:r>
            <a:r>
              <a:rPr lang="en-US" dirty="0" smtClean="0"/>
              <a:t>program responses to known </a:t>
            </a:r>
            <a:r>
              <a:rPr lang="en-US" dirty="0"/>
              <a:t>inputs and then comparing the output to the desired output is a </a:t>
            </a:r>
            <a:r>
              <a:rPr lang="en-US" dirty="0" smtClean="0"/>
              <a:t>proven testing method.</a:t>
            </a:r>
          </a:p>
          <a:p>
            <a:r>
              <a:rPr lang="en-US" altLang="en-US" dirty="0">
                <a:ea typeface="ヒラギノ角ゴ Pro W3" pitchFamily="-112" charset="-128"/>
              </a:rPr>
              <a:t>Misuse cases can be formulated to verify that </a:t>
            </a:r>
            <a:r>
              <a:rPr lang="en-US" altLang="en-US" dirty="0" smtClean="0">
                <a:ea typeface="ヒラギノ角ゴ Pro W3" pitchFamily="-112" charset="-128"/>
              </a:rPr>
              <a:t>vulnerabilities cannot </a:t>
            </a:r>
            <a:r>
              <a:rPr lang="en-US" altLang="en-US" dirty="0">
                <a:ea typeface="ヒラギノ角ゴ Pro W3" pitchFamily="-112" charset="-128"/>
              </a:rPr>
              <a:t>be exploited. </a:t>
            </a:r>
          </a:p>
          <a:p>
            <a:r>
              <a:rPr lang="en-US" altLang="en-US" dirty="0" smtClean="0">
                <a:ea typeface="ヒラギノ角ゴ Pro W3" pitchFamily="-112" charset="-128"/>
              </a:rPr>
              <a:t>Fuzz </a:t>
            </a:r>
            <a:r>
              <a:rPr lang="en-US" altLang="en-US" dirty="0">
                <a:ea typeface="ヒラギノ角ゴ Pro W3" pitchFamily="-112" charset="-128"/>
              </a:rPr>
              <a:t>testing (also known as </a:t>
            </a:r>
            <a:r>
              <a:rPr lang="en-US" altLang="en-US" i="1" dirty="0">
                <a:ea typeface="ヒラギノ角ゴ Pro W3" pitchFamily="-112" charset="-128"/>
              </a:rPr>
              <a:t>fuzzing</a:t>
            </a:r>
            <a:r>
              <a:rPr lang="en-US" altLang="en-US" dirty="0">
                <a:ea typeface="ヒラギノ角ゴ Pro W3" pitchFamily="-112" charset="-128"/>
              </a:rPr>
              <a:t>) uses random inputs to check for exploitable buffer </a:t>
            </a:r>
            <a:r>
              <a:rPr lang="en-US" altLang="en-US" dirty="0" smtClean="0">
                <a:ea typeface="ヒラギノ角ゴ Pro W3" pitchFamily="-112" charset="-128"/>
              </a:rPr>
              <a:t>overflows.</a:t>
            </a:r>
            <a:endParaRPr lang="en-US" dirty="0" smtClean="0"/>
          </a:p>
        </p:txBody>
      </p:sp>
    </p:spTree>
    <p:extLst>
      <p:ext uri="{BB962C8B-B14F-4D97-AF65-F5344CB8AC3E}">
        <p14:creationId xmlns:p14="http://schemas.microsoft.com/office/powerpoint/2010/main" val="461734604"/>
      </p:ext>
    </p:extLst>
  </p:cSld>
  <p:clrMapOvr>
    <a:masterClrMapping/>
  </p:clrMapOvr>
  <p:transition/>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Testing Phase (</a:t>
            </a:r>
            <a:r>
              <a:rPr lang="en-US" i="1" dirty="0"/>
              <a:t>continued</a:t>
            </a:r>
            <a:r>
              <a:rPr lang="en-US" dirty="0"/>
              <a:t>)</a:t>
            </a:r>
          </a:p>
        </p:txBody>
      </p:sp>
      <p:sp>
        <p:nvSpPr>
          <p:cNvPr id="12291" name="Rectangle 3"/>
          <p:cNvSpPr>
            <a:spLocks noGrp="1" noChangeArrowheads="1"/>
          </p:cNvSpPr>
          <p:nvPr>
            <p:ph idx="1"/>
          </p:nvPr>
        </p:nvSpPr>
        <p:spPr/>
        <p:txBody>
          <a:bodyPr/>
          <a:lstStyle/>
          <a:p>
            <a:r>
              <a:rPr lang="en-US" dirty="0" smtClean="0"/>
              <a:t>Testing includes:</a:t>
            </a:r>
          </a:p>
          <a:p>
            <a:pPr lvl="1"/>
            <a:r>
              <a:rPr lang="en-US" b="1" dirty="0" smtClean="0"/>
              <a:t>White-box testing</a:t>
            </a:r>
            <a:r>
              <a:rPr lang="en-US" dirty="0" smtClean="0"/>
              <a:t> – test </a:t>
            </a:r>
            <a:r>
              <a:rPr lang="en-US" dirty="0"/>
              <a:t>team has access to </a:t>
            </a:r>
            <a:r>
              <a:rPr lang="en-US" dirty="0" smtClean="0"/>
              <a:t>the design </a:t>
            </a:r>
            <a:r>
              <a:rPr lang="en-US" dirty="0"/>
              <a:t>and coding </a:t>
            </a:r>
            <a:r>
              <a:rPr lang="en-US" dirty="0" smtClean="0"/>
              <a:t>elements</a:t>
            </a:r>
          </a:p>
          <a:p>
            <a:pPr lvl="1"/>
            <a:r>
              <a:rPr lang="en-US" b="1" dirty="0" smtClean="0"/>
              <a:t>Black-box testing </a:t>
            </a:r>
            <a:r>
              <a:rPr lang="en-US" dirty="0" smtClean="0"/>
              <a:t>– team </a:t>
            </a:r>
            <a:r>
              <a:rPr lang="en-US" dirty="0"/>
              <a:t>does not </a:t>
            </a:r>
            <a:r>
              <a:rPr lang="en-US" dirty="0" smtClean="0"/>
              <a:t>have access to coding elements</a:t>
            </a:r>
          </a:p>
          <a:p>
            <a:pPr lvl="1"/>
            <a:r>
              <a:rPr lang="en-US" b="1" dirty="0" smtClean="0"/>
              <a:t>Grey-box testing</a:t>
            </a:r>
            <a:r>
              <a:rPr lang="en-US" dirty="0" smtClean="0"/>
              <a:t> – </a:t>
            </a:r>
            <a:r>
              <a:rPr lang="en-US" dirty="0"/>
              <a:t>test team has more information than </a:t>
            </a:r>
            <a:r>
              <a:rPr lang="en-US" dirty="0" smtClean="0"/>
              <a:t>in black-box </a:t>
            </a:r>
            <a:r>
              <a:rPr lang="en-US" dirty="0"/>
              <a:t>testing but not as much as in white-box </a:t>
            </a:r>
            <a:r>
              <a:rPr lang="en-US" dirty="0" smtClean="0"/>
              <a:t>testing</a:t>
            </a:r>
          </a:p>
          <a:p>
            <a:r>
              <a:rPr lang="en-US" dirty="0">
                <a:ea typeface="ヒラギノ角ゴ Pro W3" pitchFamily="-111" charset="-128"/>
                <a:cs typeface="ヒラギノ角ゴ Pro W3" pitchFamily="-111" charset="-128"/>
              </a:rPr>
              <a:t>Final code can be subjected to </a:t>
            </a:r>
            <a:r>
              <a:rPr lang="en-US" i="1" dirty="0">
                <a:ea typeface="ヒラギノ角ゴ Pro W3" pitchFamily="-111" charset="-128"/>
                <a:cs typeface="ヒラギノ角ゴ Pro W3" pitchFamily="-111" charset="-128"/>
              </a:rPr>
              <a:t>penetration </a:t>
            </a:r>
            <a:r>
              <a:rPr lang="en-US" i="1" dirty="0" smtClean="0">
                <a:ea typeface="ヒラギノ角ゴ Pro W3" pitchFamily="-111" charset="-128"/>
                <a:cs typeface="ヒラギノ角ゴ Pro W3" pitchFamily="-111" charset="-128"/>
              </a:rPr>
              <a:t>tests</a:t>
            </a:r>
            <a:r>
              <a:rPr lang="en-US" dirty="0" smtClean="0">
                <a:ea typeface="ヒラギノ角ゴ Pro W3" pitchFamily="-111" charset="-128"/>
                <a:cs typeface="ヒラギノ角ゴ Pro W3" pitchFamily="-111" charset="-128"/>
              </a:rPr>
              <a:t>.</a:t>
            </a:r>
          </a:p>
          <a:p>
            <a:pPr lvl="1"/>
            <a:r>
              <a:rPr lang="en-US" dirty="0" smtClean="0">
                <a:ea typeface="ヒラギノ角ゴ Pro W3" pitchFamily="-111" charset="-128"/>
                <a:cs typeface="ヒラギノ角ゴ Pro W3" pitchFamily="-111" charset="-128"/>
              </a:rPr>
              <a:t>Designed </a:t>
            </a:r>
            <a:r>
              <a:rPr lang="en-US" dirty="0">
                <a:ea typeface="ヒラギノ角ゴ Pro W3" pitchFamily="-111" charset="-128"/>
                <a:cs typeface="ヒラギノ角ゴ Pro W3" pitchFamily="-111" charset="-128"/>
              </a:rPr>
              <a:t>specifically </a:t>
            </a:r>
            <a:r>
              <a:rPr lang="en-US" dirty="0" smtClean="0">
                <a:ea typeface="ヒラギノ角ゴ Pro W3" pitchFamily="-111" charset="-128"/>
                <a:cs typeface="ヒラギノ角ゴ Pro W3" pitchFamily="-111" charset="-128"/>
              </a:rPr>
              <a:t>to test </a:t>
            </a:r>
            <a:r>
              <a:rPr lang="en-US" dirty="0">
                <a:ea typeface="ヒラギノ角ゴ Pro W3" pitchFamily="-111" charset="-128"/>
                <a:cs typeface="ヒラギノ角ゴ Pro W3" pitchFamily="-111" charset="-128"/>
              </a:rPr>
              <a:t>configuration, security controls, and common defenses such as </a:t>
            </a:r>
            <a:r>
              <a:rPr lang="en-US" dirty="0" smtClean="0">
                <a:ea typeface="ヒラギノ角ゴ Pro W3" pitchFamily="-111" charset="-128"/>
                <a:cs typeface="ヒラギノ角ゴ Pro W3" pitchFamily="-111" charset="-128"/>
              </a:rPr>
              <a:t>input and </a:t>
            </a:r>
            <a:r>
              <a:rPr lang="en-US" dirty="0">
                <a:ea typeface="ヒラギノ角ゴ Pro W3" pitchFamily="-111" charset="-128"/>
                <a:cs typeface="ヒラギノ角ゴ Pro W3" pitchFamily="-111" charset="-128"/>
              </a:rPr>
              <a:t>output validation and error </a:t>
            </a:r>
            <a:r>
              <a:rPr lang="en-US" dirty="0" smtClean="0">
                <a:ea typeface="ヒラギノ角ゴ Pro W3" pitchFamily="-111" charset="-128"/>
                <a:cs typeface="ヒラギノ角ゴ Pro W3" pitchFamily="-111" charset="-128"/>
              </a:rPr>
              <a:t>handling</a:t>
            </a:r>
            <a:endParaRPr lang="en-US" dirty="0" smtClean="0"/>
          </a:p>
        </p:txBody>
      </p:sp>
    </p:spTree>
    <p:extLst>
      <p:ext uri="{BB962C8B-B14F-4D97-AF65-F5344CB8AC3E}">
        <p14:creationId xmlns:p14="http://schemas.microsoft.com/office/powerpoint/2010/main" val="3371498046"/>
      </p:ext>
    </p:extLst>
  </p:cSld>
  <p:clrMapOvr>
    <a:masterClrMapping/>
  </p:clrMapOvr>
  <p:transition/>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p:txBody>
          <a:bodyPr/>
          <a:lstStyle/>
          <a:p>
            <a:r>
              <a:rPr lang="en-US" dirty="0"/>
              <a:t>Testing Phase (</a:t>
            </a:r>
            <a:r>
              <a:rPr lang="en-US" i="1" dirty="0"/>
              <a:t>continued</a:t>
            </a:r>
            <a:r>
              <a:rPr lang="en-US" dirty="0"/>
              <a:t>)</a:t>
            </a:r>
          </a:p>
        </p:txBody>
      </p:sp>
      <p:sp>
        <p:nvSpPr>
          <p:cNvPr id="12291" name="Rectangle 3"/>
          <p:cNvSpPr>
            <a:spLocks noGrp="1" noChangeArrowheads="1"/>
          </p:cNvSpPr>
          <p:nvPr>
            <p:ph idx="1"/>
          </p:nvPr>
        </p:nvSpPr>
        <p:spPr/>
        <p:txBody>
          <a:bodyPr/>
          <a:lstStyle/>
          <a:p>
            <a:r>
              <a:rPr lang="en-US" altLang="en-US" dirty="0" smtClean="0">
                <a:ea typeface="ヒラギノ角ゴ Pro W3" pitchFamily="-112" charset="-128"/>
              </a:rPr>
              <a:t>One </a:t>
            </a:r>
            <a:r>
              <a:rPr lang="en-US" altLang="en-US" dirty="0">
                <a:ea typeface="ヒラギノ角ゴ Pro W3" pitchFamily="-112" charset="-128"/>
              </a:rPr>
              <a:t>of the most powerful tools that can be used in testing is </a:t>
            </a:r>
            <a:r>
              <a:rPr lang="en-US" altLang="en-US" b="1" dirty="0">
                <a:ea typeface="ヒラギノ角ゴ Pro W3" pitchFamily="-112" charset="-128"/>
              </a:rPr>
              <a:t>fuzzing</a:t>
            </a:r>
            <a:r>
              <a:rPr lang="en-US" altLang="en-US" dirty="0">
                <a:ea typeface="ヒラギノ角ゴ Pro W3" pitchFamily="-112" charset="-128"/>
              </a:rPr>
              <a:t>, the systematic application of a series of malformed inputs to test how the program </a:t>
            </a:r>
            <a:r>
              <a:rPr lang="en-US" altLang="en-US" dirty="0" smtClean="0">
                <a:ea typeface="ヒラギノ角ゴ Pro W3" pitchFamily="-112" charset="-128"/>
              </a:rPr>
              <a:t>responds.</a:t>
            </a:r>
          </a:p>
          <a:p>
            <a:r>
              <a:rPr lang="en-US" altLang="en-US" dirty="0" smtClean="0">
                <a:ea typeface="ヒラギノ角ゴ Pro W3" pitchFamily="-112" charset="-128"/>
              </a:rPr>
              <a:t>Fuzzing </a:t>
            </a:r>
            <a:r>
              <a:rPr lang="en-US" altLang="en-US" dirty="0">
                <a:ea typeface="ヒラギノ角ゴ Pro W3" pitchFamily="-112" charset="-128"/>
              </a:rPr>
              <a:t>has been used by hackers for years to find potentially exploitable buffer overflows, without any specific knowledge of the coding. </a:t>
            </a:r>
            <a:endParaRPr lang="en-US" altLang="en-US" dirty="0" smtClean="0">
              <a:ea typeface="ヒラギノ角ゴ Pro W3" pitchFamily="-112" charset="-128"/>
            </a:endParaRPr>
          </a:p>
          <a:p>
            <a:r>
              <a:rPr lang="en-US" altLang="en-US" dirty="0" smtClean="0">
                <a:ea typeface="ヒラギノ角ゴ Pro W3" pitchFamily="-112" charset="-128"/>
              </a:rPr>
              <a:t>A </a:t>
            </a:r>
            <a:r>
              <a:rPr lang="en-US" altLang="en-US" dirty="0">
                <a:ea typeface="ヒラギノ角ゴ Pro W3" pitchFamily="-112" charset="-128"/>
              </a:rPr>
              <a:t>tester can use a fuzzing framework to automate numerous input sequences</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3489567069"/>
      </p:ext>
    </p:extLst>
  </p:cSld>
  <p:clrMapOvr>
    <a:masterClrMapping/>
  </p:clrMapOvr>
  <p:transition/>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Secure Coding Concepts</a:t>
            </a:r>
          </a:p>
        </p:txBody>
      </p:sp>
      <p:sp>
        <p:nvSpPr>
          <p:cNvPr id="3" name="Content Placeholder 2"/>
          <p:cNvSpPr>
            <a:spLocks noGrp="1"/>
          </p:cNvSpPr>
          <p:nvPr>
            <p:ph idx="1"/>
          </p:nvPr>
        </p:nvSpPr>
        <p:spPr/>
        <p:txBody>
          <a:bodyPr/>
          <a:lstStyle/>
          <a:p>
            <a:r>
              <a:rPr lang="en-US" dirty="0" smtClean="0"/>
              <a:t>There are numerous individual elements in the secure development lifecycle (SDL) that can assist a team in developing secure code.</a:t>
            </a:r>
          </a:p>
          <a:p>
            <a:pPr lvl="1"/>
            <a:r>
              <a:rPr lang="en-US" dirty="0" smtClean="0"/>
              <a:t>Correct </a:t>
            </a:r>
            <a:r>
              <a:rPr lang="en-US" dirty="0"/>
              <a:t>SDL </a:t>
            </a:r>
            <a:r>
              <a:rPr lang="en-US" dirty="0" smtClean="0"/>
              <a:t>processes, such as input validation, proper error and exception handling, and cross-site scripting and cross-site request forgery mitigations, can improve the security of code.</a:t>
            </a:r>
          </a:p>
          <a:p>
            <a:pPr lvl="1"/>
            <a:r>
              <a:rPr lang="en-US" dirty="0" smtClean="0"/>
              <a:t>Process elements such as security testing, fuzzing, and patch management also help to ensure applications meet a desired risk profile.</a:t>
            </a:r>
            <a:endParaRPr lang="en-US" dirty="0"/>
          </a:p>
        </p:txBody>
      </p:sp>
    </p:spTree>
    <p:extLst>
      <p:ext uri="{BB962C8B-B14F-4D97-AF65-F5344CB8AC3E}">
        <p14:creationId xmlns:p14="http://schemas.microsoft.com/office/powerpoint/2010/main" val="3789673670"/>
      </p:ext>
    </p:extLst>
  </p:cSld>
  <p:clrMapOvr>
    <a:masterClrMapping/>
  </p:clrMapOvr>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Error and Exception Handling</a:t>
            </a:r>
          </a:p>
        </p:txBody>
      </p:sp>
      <p:sp>
        <p:nvSpPr>
          <p:cNvPr id="5" name="Content Placeholder 4"/>
          <p:cNvSpPr>
            <a:spLocks noGrp="1"/>
          </p:cNvSpPr>
          <p:nvPr>
            <p:ph idx="1"/>
          </p:nvPr>
        </p:nvSpPr>
        <p:spPr>
          <a:xfrm>
            <a:off x="457200" y="1981200"/>
            <a:ext cx="8229600" cy="4724400"/>
          </a:xfrm>
        </p:spPr>
        <p:txBody>
          <a:bodyPr/>
          <a:lstStyle/>
          <a:p>
            <a:r>
              <a:rPr lang="en-US" dirty="0"/>
              <a:t>During an exception, it is common practice to record/report the </a:t>
            </a:r>
            <a:r>
              <a:rPr lang="en-US" dirty="0" smtClean="0"/>
              <a:t>condition.</a:t>
            </a:r>
          </a:p>
          <a:p>
            <a:pPr lvl="1"/>
            <a:r>
              <a:rPr lang="en-US" dirty="0" smtClean="0"/>
              <a:t>The </a:t>
            </a:r>
            <a:r>
              <a:rPr lang="en-US" dirty="0"/>
              <a:t>challenge is in where this information is captured</a:t>
            </a:r>
            <a:r>
              <a:rPr lang="en-US" dirty="0" smtClean="0"/>
              <a:t>.</a:t>
            </a:r>
          </a:p>
          <a:p>
            <a:r>
              <a:rPr lang="en-US" dirty="0"/>
              <a:t>Errors associated with SQL statements can disclose data structures and data </a:t>
            </a:r>
            <a:r>
              <a:rPr lang="en-US" dirty="0" smtClean="0"/>
              <a:t>elements.</a:t>
            </a:r>
          </a:p>
          <a:p>
            <a:r>
              <a:rPr lang="en-US" dirty="0" smtClean="0"/>
              <a:t>Remote </a:t>
            </a:r>
            <a:r>
              <a:rPr lang="en-US" dirty="0"/>
              <a:t>procedure call (RPC) errors can give up sensitive </a:t>
            </a:r>
            <a:r>
              <a:rPr lang="en-US" dirty="0" smtClean="0"/>
              <a:t>information.</a:t>
            </a:r>
          </a:p>
          <a:p>
            <a:r>
              <a:rPr lang="en-US" dirty="0" smtClean="0"/>
              <a:t>Programmatic </a:t>
            </a:r>
            <a:r>
              <a:rPr lang="en-US" dirty="0"/>
              <a:t>errors can give up line numbers that an exception occurred on, the method that was invoked, and information such as stack elements</a:t>
            </a:r>
            <a:r>
              <a:rPr lang="en-US" dirty="0" smtClean="0"/>
              <a:t>.</a:t>
            </a:r>
            <a:endParaRPr lang="en-US" dirty="0"/>
          </a:p>
        </p:txBody>
      </p:sp>
    </p:spTree>
    <p:extLst>
      <p:ext uri="{BB962C8B-B14F-4D97-AF65-F5344CB8AC3E}">
        <p14:creationId xmlns:p14="http://schemas.microsoft.com/office/powerpoint/2010/main" val="3084814595"/>
      </p:ext>
    </p:extLst>
  </p:cSld>
  <p:clrMapOvr>
    <a:masterClrMapping/>
  </p:clrMapOvr>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and Output Validation</a:t>
            </a:r>
          </a:p>
        </p:txBody>
      </p:sp>
      <p:sp>
        <p:nvSpPr>
          <p:cNvPr id="3" name="Content Placeholder 2"/>
          <p:cNvSpPr>
            <a:spLocks noGrp="1"/>
          </p:cNvSpPr>
          <p:nvPr>
            <p:ph idx="1"/>
          </p:nvPr>
        </p:nvSpPr>
        <p:spPr/>
        <p:txBody>
          <a:bodyPr/>
          <a:lstStyle/>
          <a:p>
            <a:r>
              <a:rPr lang="en-US" dirty="0"/>
              <a:t>Users have the ability to manipulate </a:t>
            </a:r>
            <a:r>
              <a:rPr lang="en-US" dirty="0" smtClean="0"/>
              <a:t>inputs.</a:t>
            </a:r>
          </a:p>
          <a:p>
            <a:pPr lvl="1"/>
            <a:r>
              <a:rPr lang="en-US" dirty="0" smtClean="0"/>
              <a:t>It </a:t>
            </a:r>
            <a:r>
              <a:rPr lang="en-US" dirty="0"/>
              <a:t>is up to the programmer to appropriately handle the input to prevent malicious entries from having an effect</a:t>
            </a:r>
            <a:r>
              <a:rPr lang="en-US" dirty="0" smtClean="0"/>
              <a:t>.</a:t>
            </a:r>
          </a:p>
          <a:p>
            <a:r>
              <a:rPr lang="en-US" dirty="0"/>
              <a:t>Input validation is especially well suited for the following vulnerabilities</a:t>
            </a:r>
            <a:r>
              <a:rPr lang="en-US" dirty="0" smtClean="0"/>
              <a:t>:</a:t>
            </a:r>
          </a:p>
          <a:p>
            <a:pPr lvl="1"/>
            <a:r>
              <a:rPr lang="en-US" dirty="0" smtClean="0"/>
              <a:t>Buffer </a:t>
            </a:r>
            <a:r>
              <a:rPr lang="en-US" dirty="0"/>
              <a:t>overflow, reliance on untrusted inputs in a security decision, cross-site scripting, cross-site request forgery, path traversal, and incorrect calculation of buffer </a:t>
            </a:r>
            <a:r>
              <a:rPr lang="en-US" dirty="0" smtClean="0"/>
              <a:t>size</a:t>
            </a:r>
            <a:endParaRPr lang="en-US" dirty="0"/>
          </a:p>
        </p:txBody>
      </p:sp>
    </p:spTree>
    <p:extLst>
      <p:ext uri="{BB962C8B-B14F-4D97-AF65-F5344CB8AC3E}">
        <p14:creationId xmlns:p14="http://schemas.microsoft.com/office/powerpoint/2010/main" val="39890894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5"/>
          <p:cNvSpPr>
            <a:spLocks noGrp="1"/>
          </p:cNvSpPr>
          <p:nvPr>
            <p:ph type="title"/>
          </p:nvPr>
        </p:nvSpPr>
        <p:spPr/>
        <p:txBody>
          <a:bodyPr/>
          <a:lstStyle/>
          <a:p>
            <a:r>
              <a:rPr lang="en-US" altLang="en-US" dirty="0"/>
              <a:t>Security of </a:t>
            </a:r>
            <a:r>
              <a:rPr lang="en-US" altLang="en-US" dirty="0" smtClean="0"/>
              <a:t>E-Mail (</a:t>
            </a:r>
            <a:r>
              <a:rPr lang="en-US" altLang="en-US" i="1" dirty="0" smtClean="0"/>
              <a:t>continued</a:t>
            </a:r>
            <a:r>
              <a:rPr lang="en-US" altLang="en-US" dirty="0" smtClean="0"/>
              <a:t>)</a:t>
            </a:r>
            <a:endParaRPr lang="en-US" altLang="en-US" sz="3600" dirty="0" smtClean="0"/>
          </a:p>
        </p:txBody>
      </p:sp>
      <p:sp>
        <p:nvSpPr>
          <p:cNvPr id="2" name="Content Placeholder 1"/>
          <p:cNvSpPr>
            <a:spLocks noGrp="1"/>
          </p:cNvSpPr>
          <p:nvPr>
            <p:ph idx="1"/>
          </p:nvPr>
        </p:nvSpPr>
        <p:spPr/>
        <p:txBody>
          <a:bodyPr/>
          <a:lstStyle/>
          <a:p>
            <a:r>
              <a:rPr lang="en-US" b="1" dirty="0"/>
              <a:t>Instant messaging (IM)</a:t>
            </a:r>
            <a:r>
              <a:rPr lang="en-US" dirty="0"/>
              <a:t>, while not part of the e-mail system, is similar </a:t>
            </a:r>
            <a:r>
              <a:rPr lang="en-US" dirty="0" smtClean="0"/>
              <a:t>to e-mail </a:t>
            </a:r>
            <a:r>
              <a:rPr lang="en-US" dirty="0"/>
              <a:t>in many respects, particularly in the sense that it is commonly plaintext and can transmit </a:t>
            </a:r>
            <a:r>
              <a:rPr lang="en-US" dirty="0" smtClean="0"/>
              <a:t>files.</a:t>
            </a:r>
          </a:p>
          <a:p>
            <a:r>
              <a:rPr lang="en-US" dirty="0" smtClean="0"/>
              <a:t>IM’s </a:t>
            </a:r>
            <a:r>
              <a:rPr lang="en-US" dirty="0"/>
              <a:t>handling of files opens the application </a:t>
            </a:r>
            <a:r>
              <a:rPr lang="en-US" dirty="0" smtClean="0"/>
              <a:t>to virus </a:t>
            </a:r>
            <a:r>
              <a:rPr lang="en-US" dirty="0"/>
              <a:t>exploitation just like </a:t>
            </a:r>
            <a:r>
              <a:rPr lang="en-US" dirty="0" smtClean="0"/>
              <a:t>e-mail.</a:t>
            </a:r>
          </a:p>
          <a:p>
            <a:r>
              <a:rPr lang="en-US" dirty="0" smtClean="0"/>
              <a:t>IM </a:t>
            </a:r>
            <a:r>
              <a:rPr lang="en-US" dirty="0"/>
              <a:t>has experienced a boom in </a:t>
            </a:r>
            <a:r>
              <a:rPr lang="en-US" dirty="0" smtClean="0"/>
              <a:t>popularity in </a:t>
            </a:r>
            <a:r>
              <a:rPr lang="en-US" dirty="0"/>
              <a:t>the last few </a:t>
            </a:r>
            <a:r>
              <a:rPr lang="en-US" dirty="0" smtClean="0"/>
              <a:t>years.</a:t>
            </a:r>
            <a:endParaRPr lang="en-US" dirty="0"/>
          </a:p>
        </p:txBody>
      </p:sp>
    </p:spTree>
    <p:extLst>
      <p:ext uri="{BB962C8B-B14F-4D97-AF65-F5344CB8AC3E}">
        <p14:creationId xmlns:p14="http://schemas.microsoft.com/office/powerpoint/2010/main" val="2762891743"/>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and Output </a:t>
            </a:r>
            <a:r>
              <a:rPr lang="en-US" dirty="0" smtClean="0"/>
              <a:t>Validation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i="1" dirty="0"/>
              <a:t>Canonicalization</a:t>
            </a:r>
            <a:r>
              <a:rPr lang="en-US" dirty="0"/>
              <a:t> is the process by which application programs manipulate strings to a base form, creating a foundational representation of the input.</a:t>
            </a:r>
          </a:p>
          <a:p>
            <a:pPr lvl="1"/>
            <a:r>
              <a:rPr lang="en-US" b="1" dirty="0"/>
              <a:t>Canonicalization errors </a:t>
            </a:r>
            <a:r>
              <a:rPr lang="en-US" dirty="0"/>
              <a:t>arise from the fact that inputs to a web application may be processed by multiple applications, such as the web server, application server, and database server, each with its own parsers to resolve appropriate canonicalization issues</a:t>
            </a:r>
            <a:r>
              <a:rPr lang="en-US" dirty="0" smtClean="0"/>
              <a:t>.</a:t>
            </a:r>
          </a:p>
          <a:p>
            <a:r>
              <a:rPr lang="en-US" dirty="0"/>
              <a:t>The first line of defense is to write solid </a:t>
            </a:r>
            <a:r>
              <a:rPr lang="en-US" dirty="0" smtClean="0"/>
              <a:t>code.</a:t>
            </a:r>
          </a:p>
          <a:p>
            <a:r>
              <a:rPr lang="en-US" dirty="0"/>
              <a:t>A </a:t>
            </a:r>
            <a:r>
              <a:rPr lang="en-US" dirty="0" smtClean="0"/>
              <a:t>second line </a:t>
            </a:r>
            <a:r>
              <a:rPr lang="en-US" dirty="0"/>
              <a:t>of defense is proper string </a:t>
            </a:r>
            <a:r>
              <a:rPr lang="en-US" dirty="0" smtClean="0"/>
              <a:t>handling.</a:t>
            </a:r>
            <a:endParaRPr lang="en-US" dirty="0"/>
          </a:p>
        </p:txBody>
      </p:sp>
    </p:spTree>
    <p:extLst>
      <p:ext uri="{BB962C8B-B14F-4D97-AF65-F5344CB8AC3E}">
        <p14:creationId xmlns:p14="http://schemas.microsoft.com/office/powerpoint/2010/main" val="547755708"/>
      </p:ext>
    </p:extLst>
  </p:cSld>
  <p:clrMapOvr>
    <a:masterClrMapping/>
  </p:clrMapOvr>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Input and Output </a:t>
            </a:r>
            <a:r>
              <a:rPr lang="en-US" dirty="0" smtClean="0"/>
              <a:t>Validation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Output validation is just as important in many cases as input </a:t>
            </a:r>
            <a:r>
              <a:rPr lang="en-US" dirty="0" smtClean="0"/>
              <a:t>validation.</a:t>
            </a:r>
          </a:p>
          <a:p>
            <a:pPr lvl="1"/>
            <a:r>
              <a:rPr lang="en-US" dirty="0" smtClean="0"/>
              <a:t>If </a:t>
            </a:r>
            <a:r>
              <a:rPr lang="en-US" dirty="0"/>
              <a:t>querying a database for a username and password match, the expected forms of the output of the match function should be either one match or none. </a:t>
            </a:r>
            <a:endParaRPr lang="en-US" dirty="0" smtClean="0"/>
          </a:p>
          <a:p>
            <a:pPr lvl="1"/>
            <a:r>
              <a:rPr lang="en-US" dirty="0" smtClean="0"/>
              <a:t>If </a:t>
            </a:r>
            <a:r>
              <a:rPr lang="en-US" dirty="0"/>
              <a:t>using record count to indicate the level of match, which is a common practice, then a value other than </a:t>
            </a:r>
            <a:r>
              <a:rPr lang="en-US" dirty="0" smtClean="0"/>
              <a:t>zero or one would </a:t>
            </a:r>
            <a:r>
              <a:rPr lang="en-US" dirty="0"/>
              <a:t>be an error</a:t>
            </a:r>
            <a:r>
              <a:rPr lang="en-US" dirty="0" smtClean="0"/>
              <a:t>.</a:t>
            </a:r>
          </a:p>
          <a:p>
            <a:pPr lvl="1"/>
            <a:r>
              <a:rPr lang="en-US" dirty="0" smtClean="0"/>
              <a:t>Defensive </a:t>
            </a:r>
            <a:r>
              <a:rPr lang="en-US" dirty="0"/>
              <a:t>coding using output validation would not act on values </a:t>
            </a:r>
            <a:r>
              <a:rPr lang="en-US" dirty="0" smtClean="0"/>
              <a:t>greater than one, </a:t>
            </a:r>
            <a:r>
              <a:rPr lang="en-US" dirty="0"/>
              <a:t>as these are clearly an error and should be treated as a failure</a:t>
            </a:r>
            <a:r>
              <a:rPr lang="en-US" dirty="0" smtClean="0"/>
              <a:t>.</a:t>
            </a:r>
            <a:endParaRPr lang="en-US" dirty="0"/>
          </a:p>
        </p:txBody>
      </p:sp>
    </p:spTree>
    <p:extLst>
      <p:ext uri="{BB962C8B-B14F-4D97-AF65-F5344CB8AC3E}">
        <p14:creationId xmlns:p14="http://schemas.microsoft.com/office/powerpoint/2010/main" val="518480803"/>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Fuzzing</a:t>
            </a:r>
          </a:p>
        </p:txBody>
      </p:sp>
      <p:sp>
        <p:nvSpPr>
          <p:cNvPr id="3" name="Content Placeholder 2"/>
          <p:cNvSpPr>
            <a:spLocks noGrp="1"/>
          </p:cNvSpPr>
          <p:nvPr>
            <p:ph idx="1"/>
          </p:nvPr>
        </p:nvSpPr>
        <p:spPr/>
        <p:txBody>
          <a:bodyPr/>
          <a:lstStyle/>
          <a:p>
            <a:r>
              <a:rPr lang="en-US" dirty="0"/>
              <a:t>One of the most powerful tools that can be used in testing is </a:t>
            </a:r>
            <a:r>
              <a:rPr lang="en-US" i="1" dirty="0"/>
              <a:t>fuzzing</a:t>
            </a:r>
            <a:r>
              <a:rPr lang="en-US" dirty="0"/>
              <a:t> (a.k.a. fuzz testing</a:t>
            </a:r>
            <a:r>
              <a:rPr lang="en-US" dirty="0" smtClean="0"/>
              <a:t>), </a:t>
            </a:r>
            <a:r>
              <a:rPr lang="en-US" dirty="0"/>
              <a:t>which is the systematic application of a series of malformed inputs to test how the program </a:t>
            </a:r>
            <a:r>
              <a:rPr lang="en-US" dirty="0" smtClean="0"/>
              <a:t>responds.</a:t>
            </a:r>
          </a:p>
          <a:p>
            <a:pPr lvl="1"/>
            <a:r>
              <a:rPr lang="en-US" dirty="0" smtClean="0"/>
              <a:t>Fuzzing </a:t>
            </a:r>
            <a:r>
              <a:rPr lang="en-US" dirty="0"/>
              <a:t>has been used by hackers for years to find potentially exploitable buffer overflows, without any specific knowledge of the </a:t>
            </a:r>
            <a:r>
              <a:rPr lang="en-US" dirty="0" smtClean="0"/>
              <a:t>coding.</a:t>
            </a:r>
          </a:p>
          <a:p>
            <a:pPr lvl="1"/>
            <a:r>
              <a:rPr lang="en-US" dirty="0" smtClean="0"/>
              <a:t>Fuzz </a:t>
            </a:r>
            <a:r>
              <a:rPr lang="en-US" dirty="0"/>
              <a:t>testing works perfectly fine regardless of the type of testing, white box or black box. </a:t>
            </a:r>
            <a:endParaRPr lang="en-US" dirty="0" smtClean="0"/>
          </a:p>
          <a:p>
            <a:pPr lvl="1"/>
            <a:r>
              <a:rPr lang="en-US" dirty="0" smtClean="0"/>
              <a:t>Fuzzing </a:t>
            </a:r>
            <a:r>
              <a:rPr lang="en-US" dirty="0"/>
              <a:t>serves as a best practice for finding unexpected input validation </a:t>
            </a:r>
            <a:r>
              <a:rPr lang="en-US" dirty="0" smtClean="0"/>
              <a:t>errors.</a:t>
            </a:r>
            <a:endParaRPr lang="en-US" dirty="0"/>
          </a:p>
        </p:txBody>
      </p:sp>
    </p:spTree>
    <p:extLst>
      <p:ext uri="{BB962C8B-B14F-4D97-AF65-F5344CB8AC3E}">
        <p14:creationId xmlns:p14="http://schemas.microsoft.com/office/powerpoint/2010/main" val="1040349899"/>
      </p:ext>
    </p:extLst>
  </p:cSld>
  <p:clrMapOvr>
    <a:masterClrMapping/>
  </p:clrMapOvr>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Bug Tracking</a:t>
            </a:r>
          </a:p>
        </p:txBody>
      </p:sp>
      <p:sp>
        <p:nvSpPr>
          <p:cNvPr id="3" name="Content Placeholder 2"/>
          <p:cNvSpPr>
            <a:spLocks noGrp="1"/>
          </p:cNvSpPr>
          <p:nvPr>
            <p:ph idx="1"/>
          </p:nvPr>
        </p:nvSpPr>
        <p:spPr/>
        <p:txBody>
          <a:bodyPr/>
          <a:lstStyle/>
          <a:p>
            <a:r>
              <a:rPr lang="en-US" dirty="0"/>
              <a:t>Bug tracking is a foundational element in secure development</a:t>
            </a:r>
            <a:r>
              <a:rPr lang="en-US" dirty="0" smtClean="0"/>
              <a:t>.</a:t>
            </a:r>
          </a:p>
          <a:p>
            <a:pPr lvl="1"/>
            <a:r>
              <a:rPr lang="en-US" dirty="0" smtClean="0"/>
              <a:t>All </a:t>
            </a:r>
            <a:r>
              <a:rPr lang="en-US" dirty="0"/>
              <a:t>bugs </a:t>
            </a:r>
            <a:r>
              <a:rPr lang="en-US" dirty="0" smtClean="0"/>
              <a:t>are enumerated</a:t>
            </a:r>
            <a:r>
              <a:rPr lang="en-US" dirty="0"/>
              <a:t>, classified, and </a:t>
            </a:r>
            <a:r>
              <a:rPr lang="en-US" dirty="0" smtClean="0"/>
              <a:t>tracked.</a:t>
            </a:r>
          </a:p>
          <a:p>
            <a:pPr lvl="1"/>
            <a:r>
              <a:rPr lang="en-US" dirty="0"/>
              <a:t>If the classification of a bug </a:t>
            </a:r>
            <a:r>
              <a:rPr lang="en-US" dirty="0" smtClean="0"/>
              <a:t>exceeds a </a:t>
            </a:r>
            <a:r>
              <a:rPr lang="en-US" dirty="0"/>
              <a:t>set level, then it must be resolved before the code advances to the </a:t>
            </a:r>
            <a:r>
              <a:rPr lang="en-US" dirty="0" smtClean="0"/>
              <a:t>next level </a:t>
            </a:r>
            <a:r>
              <a:rPr lang="en-US" dirty="0"/>
              <a:t>of development</a:t>
            </a:r>
            <a:r>
              <a:rPr lang="en-US" dirty="0" smtClean="0"/>
              <a:t>.</a:t>
            </a:r>
          </a:p>
          <a:p>
            <a:pPr lvl="1"/>
            <a:r>
              <a:rPr lang="en-US" dirty="0" smtClean="0"/>
              <a:t>Bugs </a:t>
            </a:r>
            <a:r>
              <a:rPr lang="en-US" dirty="0"/>
              <a:t>are classified based on the risk the </a:t>
            </a:r>
            <a:r>
              <a:rPr lang="en-US" dirty="0" smtClean="0"/>
              <a:t>vulnerability exposes.</a:t>
            </a:r>
          </a:p>
          <a:p>
            <a:pPr lvl="1"/>
            <a:r>
              <a:rPr lang="en-US" dirty="0" smtClean="0"/>
              <a:t>Microsoft uses four </a:t>
            </a:r>
            <a:r>
              <a:rPr lang="en-US" dirty="0"/>
              <a:t>levels</a:t>
            </a:r>
            <a:r>
              <a:rPr lang="en-US" dirty="0" smtClean="0"/>
              <a:t>: critical, important, moderate, and low.</a:t>
            </a:r>
            <a:endParaRPr lang="en-US" dirty="0"/>
          </a:p>
        </p:txBody>
      </p:sp>
    </p:spTree>
    <p:extLst>
      <p:ext uri="{BB962C8B-B14F-4D97-AF65-F5344CB8AC3E}">
        <p14:creationId xmlns:p14="http://schemas.microsoft.com/office/powerpoint/2010/main" val="1832782122"/>
      </p:ext>
    </p:extLst>
  </p:cSld>
  <p:clrMapOvr>
    <a:masterClrMapping/>
  </p:clrMapOvr>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Attacks</a:t>
            </a:r>
          </a:p>
        </p:txBody>
      </p:sp>
      <p:sp>
        <p:nvSpPr>
          <p:cNvPr id="3" name="Content Placeholder 2"/>
          <p:cNvSpPr>
            <a:spLocks noGrp="1"/>
          </p:cNvSpPr>
          <p:nvPr>
            <p:ph idx="1"/>
          </p:nvPr>
        </p:nvSpPr>
        <p:spPr/>
        <p:txBody>
          <a:bodyPr/>
          <a:lstStyle/>
          <a:p>
            <a:r>
              <a:rPr lang="en-US" dirty="0"/>
              <a:t>Application-level attacks take advantage of several facts associated with computer </a:t>
            </a:r>
            <a:r>
              <a:rPr lang="en-US" dirty="0" smtClean="0"/>
              <a:t>applications.</a:t>
            </a:r>
          </a:p>
          <a:p>
            <a:pPr lvl="1"/>
            <a:r>
              <a:rPr lang="en-US" dirty="0" smtClean="0"/>
              <a:t>First</a:t>
            </a:r>
            <a:r>
              <a:rPr lang="en-US" dirty="0"/>
              <a:t>, most applications are large programs written by groups of programmers, and by their nature have errors in design and coding that create vulnerabilities</a:t>
            </a:r>
            <a:r>
              <a:rPr lang="en-US" dirty="0" smtClean="0"/>
              <a:t>.</a:t>
            </a:r>
          </a:p>
          <a:p>
            <a:pPr lvl="1"/>
            <a:r>
              <a:rPr lang="en-US" dirty="0"/>
              <a:t>Second, even when vulnerabilities are discovered and patched by software vendors, end users are slow to apply patches, as evidenced by the SQL Slammer incident in January 2003</a:t>
            </a:r>
            <a:r>
              <a:rPr lang="en-US" dirty="0" smtClean="0"/>
              <a:t>.</a:t>
            </a:r>
            <a:endParaRPr lang="en-US" dirty="0"/>
          </a:p>
        </p:txBody>
      </p:sp>
    </p:spTree>
    <p:extLst>
      <p:ext uri="{BB962C8B-B14F-4D97-AF65-F5344CB8AC3E}">
        <p14:creationId xmlns:p14="http://schemas.microsoft.com/office/powerpoint/2010/main" val="1948826380"/>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Scripting</a:t>
            </a:r>
          </a:p>
        </p:txBody>
      </p:sp>
      <p:sp>
        <p:nvSpPr>
          <p:cNvPr id="3" name="Content Placeholder 2"/>
          <p:cNvSpPr>
            <a:spLocks noGrp="1"/>
          </p:cNvSpPr>
          <p:nvPr>
            <p:ph idx="1"/>
          </p:nvPr>
        </p:nvSpPr>
        <p:spPr/>
        <p:txBody>
          <a:bodyPr/>
          <a:lstStyle/>
          <a:p>
            <a:r>
              <a:rPr lang="en-US" dirty="0"/>
              <a:t>A cross-site scripting attack is a code injection attack in which an attacker sends code in response to an input </a:t>
            </a:r>
            <a:r>
              <a:rPr lang="en-US" dirty="0" smtClean="0"/>
              <a:t>request.</a:t>
            </a:r>
          </a:p>
          <a:p>
            <a:pPr lvl="1"/>
            <a:r>
              <a:rPr lang="en-US" dirty="0">
                <a:ea typeface="ヒラギノ角ゴ Pro W3" pitchFamily="-111" charset="-128"/>
                <a:cs typeface="ヒラギノ角ゴ Pro W3" pitchFamily="-111" charset="-128"/>
              </a:rPr>
              <a:t>This code is then rendered by the web server, resulting in the execution of the code by the web server</a:t>
            </a:r>
            <a:r>
              <a:rPr lang="en-US" dirty="0" smtClean="0">
                <a:ea typeface="ヒラギノ角ゴ Pro W3" pitchFamily="-111" charset="-128"/>
                <a:cs typeface="ヒラギノ角ゴ Pro W3" pitchFamily="-111" charset="-128"/>
              </a:rPr>
              <a:t>.</a:t>
            </a:r>
          </a:p>
          <a:p>
            <a:r>
              <a:rPr lang="en-US" dirty="0" smtClean="0"/>
              <a:t>They take </a:t>
            </a:r>
            <a:r>
              <a:rPr lang="en-US" dirty="0"/>
              <a:t>advantage of a few common </a:t>
            </a:r>
            <a:r>
              <a:rPr lang="en-US" dirty="0" smtClean="0"/>
              <a:t>elements.</a:t>
            </a:r>
          </a:p>
          <a:p>
            <a:pPr lvl="1"/>
            <a:r>
              <a:rPr lang="en-US" dirty="0" smtClean="0"/>
              <a:t>The failure </a:t>
            </a:r>
            <a:r>
              <a:rPr lang="en-US" dirty="0"/>
              <a:t>to perform complete </a:t>
            </a:r>
            <a:r>
              <a:rPr lang="en-US" dirty="0" smtClean="0"/>
              <a:t>input validation</a:t>
            </a:r>
          </a:p>
          <a:p>
            <a:pPr lvl="1"/>
            <a:r>
              <a:rPr lang="en-US" dirty="0" smtClean="0">
                <a:ea typeface="ヒラギノ角ゴ Pro W3" pitchFamily="-111" charset="-128"/>
                <a:cs typeface="ヒラギノ角ゴ Pro W3" pitchFamily="-111" charset="-128"/>
              </a:rPr>
              <a:t>The </a:t>
            </a:r>
            <a:r>
              <a:rPr lang="en-US" dirty="0">
                <a:ea typeface="ヒラギノ角ゴ Pro W3" pitchFamily="-111" charset="-128"/>
                <a:cs typeface="ヒラギノ角ゴ Pro W3" pitchFamily="-111" charset="-128"/>
              </a:rPr>
              <a:t>nature of web-based systems to dynamically self-create </a:t>
            </a:r>
            <a:r>
              <a:rPr lang="en-US" dirty="0" smtClean="0">
                <a:ea typeface="ヒラギノ角ゴ Pro W3" pitchFamily="-111" charset="-128"/>
                <a:cs typeface="ヒラギノ角ゴ Pro W3" pitchFamily="-111" charset="-128"/>
              </a:rPr>
              <a:t>output</a:t>
            </a:r>
            <a:endParaRPr lang="en-US" dirty="0"/>
          </a:p>
        </p:txBody>
      </p:sp>
    </p:spTree>
    <p:extLst>
      <p:ext uri="{BB962C8B-B14F-4D97-AF65-F5344CB8AC3E}">
        <p14:creationId xmlns:p14="http://schemas.microsoft.com/office/powerpoint/2010/main" val="1276163997"/>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a:t>
            </a:r>
            <a:r>
              <a:rPr lang="en-US" dirty="0" smtClean="0"/>
              <a:t>Scripting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The cause of the vulnerability is weak user input validation</a:t>
            </a:r>
            <a:r>
              <a:rPr lang="en-US" dirty="0" smtClean="0"/>
              <a:t>.</a:t>
            </a:r>
          </a:p>
          <a:p>
            <a:r>
              <a:rPr lang="en-US" dirty="0"/>
              <a:t>There are several different </a:t>
            </a:r>
            <a:r>
              <a:rPr lang="en-US" dirty="0" smtClean="0"/>
              <a:t>types of </a:t>
            </a:r>
            <a:r>
              <a:rPr lang="en-US" dirty="0"/>
              <a:t>XSS </a:t>
            </a:r>
            <a:r>
              <a:rPr lang="en-US" dirty="0" smtClean="0"/>
              <a:t>attacks:</a:t>
            </a:r>
          </a:p>
          <a:p>
            <a:pPr lvl="1"/>
            <a:r>
              <a:rPr lang="en-US" dirty="0"/>
              <a:t>Nonpersistent XSS </a:t>
            </a:r>
            <a:r>
              <a:rPr lang="en-US" dirty="0" smtClean="0"/>
              <a:t>attack</a:t>
            </a:r>
          </a:p>
          <a:p>
            <a:pPr lvl="1"/>
            <a:r>
              <a:rPr lang="en-US" dirty="0"/>
              <a:t>Persistent XSS </a:t>
            </a:r>
            <a:r>
              <a:rPr lang="en-US" dirty="0" smtClean="0"/>
              <a:t>attack</a:t>
            </a:r>
          </a:p>
          <a:p>
            <a:pPr lvl="1"/>
            <a:r>
              <a:rPr lang="en-US" dirty="0"/>
              <a:t>DOM-based XSS </a:t>
            </a:r>
            <a:r>
              <a:rPr lang="en-US" dirty="0" smtClean="0"/>
              <a:t>attack</a:t>
            </a:r>
          </a:p>
          <a:p>
            <a:r>
              <a:rPr lang="en-US" dirty="0"/>
              <a:t>Cross-site scripting attacks can result in a wide range of </a:t>
            </a:r>
            <a:r>
              <a:rPr lang="en-US" dirty="0" smtClean="0"/>
              <a:t>consequences.</a:t>
            </a:r>
            <a:endParaRPr lang="en-US" dirty="0"/>
          </a:p>
        </p:txBody>
      </p:sp>
    </p:spTree>
    <p:extLst>
      <p:ext uri="{BB962C8B-B14F-4D97-AF65-F5344CB8AC3E}">
        <p14:creationId xmlns:p14="http://schemas.microsoft.com/office/powerpoint/2010/main" val="1761570764"/>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a:t>
            </a:r>
            <a:r>
              <a:rPr lang="en-US" dirty="0" smtClean="0"/>
              <a:t>Scripting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Controls to defend against XSS attacks </a:t>
            </a:r>
            <a:r>
              <a:rPr lang="en-US" dirty="0" smtClean="0"/>
              <a:t>include:</a:t>
            </a:r>
          </a:p>
          <a:p>
            <a:pPr lvl="1"/>
            <a:r>
              <a:rPr lang="en-US" dirty="0" smtClean="0"/>
              <a:t>Using anti-XSS </a:t>
            </a:r>
            <a:r>
              <a:rPr lang="en-US" dirty="0"/>
              <a:t>libraries to strip scripts from the </a:t>
            </a:r>
            <a:r>
              <a:rPr lang="en-US" dirty="0" smtClean="0"/>
              <a:t>input sequences</a:t>
            </a:r>
          </a:p>
          <a:p>
            <a:pPr lvl="1"/>
            <a:r>
              <a:rPr lang="en-US" dirty="0" smtClean="0"/>
              <a:t>Limiting the types </a:t>
            </a:r>
            <a:r>
              <a:rPr lang="en-US" dirty="0"/>
              <a:t>of uploads and screening the size </a:t>
            </a:r>
            <a:r>
              <a:rPr lang="en-US" dirty="0" smtClean="0"/>
              <a:t>of uploads</a:t>
            </a:r>
            <a:r>
              <a:rPr lang="en-US" dirty="0"/>
              <a:t>, whitelisting </a:t>
            </a:r>
            <a:r>
              <a:rPr lang="en-US" dirty="0" smtClean="0"/>
              <a:t>inputs</a:t>
            </a:r>
          </a:p>
          <a:p>
            <a:r>
              <a:rPr lang="en-US" dirty="0" smtClean="0"/>
              <a:t>Well-designed </a:t>
            </a:r>
            <a:r>
              <a:rPr lang="en-US" dirty="0"/>
              <a:t>anti-XSS input library functions </a:t>
            </a:r>
            <a:r>
              <a:rPr lang="en-US" dirty="0" smtClean="0"/>
              <a:t>have proven </a:t>
            </a:r>
            <a:r>
              <a:rPr lang="en-US" dirty="0"/>
              <a:t>to be the best </a:t>
            </a:r>
            <a:r>
              <a:rPr lang="en-US" dirty="0" smtClean="0"/>
              <a:t>defense.</a:t>
            </a:r>
          </a:p>
          <a:p>
            <a:r>
              <a:rPr lang="en-US" dirty="0" smtClean="0"/>
              <a:t>Cross-site </a:t>
            </a:r>
            <a:r>
              <a:rPr lang="en-US" dirty="0"/>
              <a:t>scripting </a:t>
            </a:r>
            <a:r>
              <a:rPr lang="en-US" dirty="0" smtClean="0"/>
              <a:t>vulnerabilities are </a:t>
            </a:r>
            <a:r>
              <a:rPr lang="en-US" dirty="0"/>
              <a:t>easily </a:t>
            </a:r>
            <a:r>
              <a:rPr lang="en-US" dirty="0" smtClean="0"/>
              <a:t>tested for </a:t>
            </a:r>
            <a:r>
              <a:rPr lang="en-US" dirty="0"/>
              <a:t>and should be a part of the test plan for </a:t>
            </a:r>
            <a:r>
              <a:rPr lang="en-US" dirty="0" smtClean="0"/>
              <a:t>every application.</a:t>
            </a:r>
            <a:endParaRPr lang="en-US" dirty="0"/>
          </a:p>
        </p:txBody>
      </p:sp>
    </p:spTree>
    <p:extLst>
      <p:ext uri="{BB962C8B-B14F-4D97-AF65-F5344CB8AC3E}">
        <p14:creationId xmlns:p14="http://schemas.microsoft.com/office/powerpoint/2010/main" val="2483483335"/>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smtClean="0"/>
              <a:t>Injections</a:t>
            </a:r>
          </a:p>
        </p:txBody>
      </p:sp>
      <p:sp>
        <p:nvSpPr>
          <p:cNvPr id="3" name="Content Placeholder 2"/>
          <p:cNvSpPr>
            <a:spLocks noGrp="1"/>
          </p:cNvSpPr>
          <p:nvPr>
            <p:ph idx="1"/>
          </p:nvPr>
        </p:nvSpPr>
        <p:spPr/>
        <p:txBody>
          <a:bodyPr/>
          <a:lstStyle/>
          <a:p>
            <a:r>
              <a:rPr lang="en-US" dirty="0"/>
              <a:t>Use of input to a function without validation has already been shown </a:t>
            </a:r>
            <a:r>
              <a:rPr lang="en-US" dirty="0" smtClean="0"/>
              <a:t>to be </a:t>
            </a:r>
            <a:r>
              <a:rPr lang="en-US" dirty="0"/>
              <a:t>risky </a:t>
            </a:r>
            <a:r>
              <a:rPr lang="en-US" dirty="0" smtClean="0"/>
              <a:t>behavior.</a:t>
            </a:r>
          </a:p>
          <a:p>
            <a:pPr lvl="1"/>
            <a:r>
              <a:rPr lang="en-US" dirty="0" smtClean="0"/>
              <a:t>Another </a:t>
            </a:r>
            <a:r>
              <a:rPr lang="en-US" dirty="0"/>
              <a:t>issue with unvalidated input is the case of </a:t>
            </a:r>
            <a:r>
              <a:rPr lang="en-US" dirty="0" smtClean="0"/>
              <a:t>code injection.</a:t>
            </a:r>
          </a:p>
          <a:p>
            <a:pPr lvl="1"/>
            <a:r>
              <a:rPr lang="en-US" dirty="0" smtClean="0"/>
              <a:t>Rather </a:t>
            </a:r>
            <a:r>
              <a:rPr lang="en-US" dirty="0"/>
              <a:t>than the input being appropriate for the function, this </a:t>
            </a:r>
            <a:r>
              <a:rPr lang="en-US" dirty="0" smtClean="0"/>
              <a:t>code injection </a:t>
            </a:r>
            <a:r>
              <a:rPr lang="en-US" dirty="0"/>
              <a:t>changes the function in an unintended </a:t>
            </a:r>
            <a:r>
              <a:rPr lang="en-US" dirty="0" smtClean="0"/>
              <a:t>way.</a:t>
            </a:r>
          </a:p>
          <a:p>
            <a:r>
              <a:rPr lang="en-US" dirty="0" smtClean="0"/>
              <a:t>An </a:t>
            </a:r>
            <a:r>
              <a:rPr lang="en-US" b="1" dirty="0"/>
              <a:t>SQL injection </a:t>
            </a:r>
            <a:r>
              <a:rPr lang="en-US" b="1" dirty="0" smtClean="0"/>
              <a:t>attack </a:t>
            </a:r>
            <a:r>
              <a:rPr lang="en-US" dirty="0" smtClean="0"/>
              <a:t>is </a:t>
            </a:r>
            <a:r>
              <a:rPr lang="en-US" dirty="0"/>
              <a:t>a form of code injection aimed at any Structured Query Language (SQL</a:t>
            </a:r>
            <a:r>
              <a:rPr lang="en-US" dirty="0" smtClean="0"/>
              <a:t>)–based </a:t>
            </a:r>
            <a:r>
              <a:rPr lang="en-US" dirty="0"/>
              <a:t>database, regardless of vendor.</a:t>
            </a:r>
          </a:p>
        </p:txBody>
      </p:sp>
    </p:spTree>
    <p:extLst>
      <p:ext uri="{BB962C8B-B14F-4D97-AF65-F5344CB8AC3E}">
        <p14:creationId xmlns:p14="http://schemas.microsoft.com/office/powerpoint/2010/main" val="1390133887"/>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r>
              <a:rPr lang="en-US" altLang="en-US" dirty="0" smtClean="0"/>
              <a:t>Injections (</a:t>
            </a:r>
            <a:r>
              <a:rPr lang="en-US" altLang="en-US" i="1" dirty="0" smtClean="0"/>
              <a:t>continued</a:t>
            </a:r>
            <a:r>
              <a:rPr lang="en-US" altLang="en-US" dirty="0" smtClean="0"/>
              <a:t>)</a:t>
            </a:r>
          </a:p>
        </p:txBody>
      </p:sp>
      <p:sp>
        <p:nvSpPr>
          <p:cNvPr id="3" name="Content Placeholder 2"/>
          <p:cNvSpPr>
            <a:spLocks noGrp="1"/>
          </p:cNvSpPr>
          <p:nvPr>
            <p:ph idx="1"/>
          </p:nvPr>
        </p:nvSpPr>
        <p:spPr/>
        <p:txBody>
          <a:bodyPr/>
          <a:lstStyle/>
          <a:p>
            <a:r>
              <a:rPr lang="en-US" dirty="0"/>
              <a:t>The primary method of defense against this type of vulnerability is </a:t>
            </a:r>
            <a:r>
              <a:rPr lang="en-US" dirty="0" smtClean="0"/>
              <a:t>to validate </a:t>
            </a:r>
            <a:r>
              <a:rPr lang="en-US" dirty="0"/>
              <a:t>all </a:t>
            </a:r>
            <a:r>
              <a:rPr lang="en-US" dirty="0" smtClean="0"/>
              <a:t>inputs.</a:t>
            </a:r>
          </a:p>
          <a:p>
            <a:pPr lvl="1"/>
            <a:r>
              <a:rPr lang="en-US" dirty="0" smtClean="0"/>
              <a:t>You </a:t>
            </a:r>
            <a:r>
              <a:rPr lang="en-US" dirty="0"/>
              <a:t>need to validate inputs for </a:t>
            </a:r>
            <a:r>
              <a:rPr lang="en-US" dirty="0" smtClean="0"/>
              <a:t>content.</a:t>
            </a:r>
          </a:p>
          <a:p>
            <a:r>
              <a:rPr lang="en-US" dirty="0">
                <a:ea typeface="ヒラギノ角ゴ Pro W3" pitchFamily="-111" charset="-128"/>
                <a:cs typeface="ヒラギノ角ゴ Pro W3" pitchFamily="-111" charset="-128"/>
              </a:rPr>
              <a:t>Passing the user input through an </a:t>
            </a:r>
            <a:r>
              <a:rPr lang="en-US" b="1" dirty="0" smtClean="0">
                <a:ea typeface="ヒラギノ角ゴ Pro W3" pitchFamily="-111" charset="-128"/>
                <a:cs typeface="ヒラギノ角ゴ Pro W3" pitchFamily="-111" charset="-128"/>
              </a:rPr>
              <a:t>HTMLencode </a:t>
            </a:r>
            <a:r>
              <a:rPr lang="en-US" dirty="0" smtClean="0">
                <a:ea typeface="ヒラギノ角ゴ Pro W3" pitchFamily="-111" charset="-128"/>
                <a:cs typeface="ヒラギノ角ゴ Pro W3" pitchFamily="-111" charset="-128"/>
              </a:rPr>
              <a:t>function </a:t>
            </a:r>
            <a:r>
              <a:rPr lang="en-US" dirty="0">
                <a:ea typeface="ヒラギノ角ゴ Pro W3" pitchFamily="-111" charset="-128"/>
                <a:cs typeface="ヒラギノ角ゴ Pro W3" pitchFamily="-111" charset="-128"/>
              </a:rPr>
              <a:t>before use can prevent such attacks</a:t>
            </a:r>
            <a:r>
              <a:rPr lang="en-US" dirty="0" smtClean="0">
                <a:ea typeface="ヒラギノ角ゴ Pro W3" pitchFamily="-111" charset="-128"/>
                <a:cs typeface="ヒラギノ角ゴ Pro W3" pitchFamily="-111" charset="-128"/>
              </a:rPr>
              <a:t>.</a:t>
            </a:r>
          </a:p>
          <a:p>
            <a:r>
              <a:rPr lang="en-US" dirty="0" smtClean="0">
                <a:ea typeface="ヒラギノ角ゴ Pro W3" pitchFamily="-111" charset="-128"/>
                <a:cs typeface="ヒラギノ角ゴ Pro W3" pitchFamily="-111" charset="-128"/>
              </a:rPr>
              <a:t>Good </a:t>
            </a:r>
            <a:r>
              <a:rPr lang="en-US" dirty="0">
                <a:ea typeface="ヒラギノ角ゴ Pro W3" pitchFamily="-111" charset="-128"/>
                <a:cs typeface="ヒラギノ角ゴ Pro W3" pitchFamily="-111" charset="-128"/>
              </a:rPr>
              <a:t>programming practice goes a long way toward preventing these types of </a:t>
            </a:r>
            <a:r>
              <a:rPr lang="en-US" dirty="0" smtClean="0">
                <a:ea typeface="ヒラギノ角ゴ Pro W3" pitchFamily="-111" charset="-128"/>
                <a:cs typeface="ヒラギノ角ゴ Pro W3" pitchFamily="-111" charset="-128"/>
              </a:rPr>
              <a:t>vulnerabilities.</a:t>
            </a:r>
            <a:endParaRPr lang="en-US" dirty="0"/>
          </a:p>
        </p:txBody>
      </p:sp>
    </p:spTree>
    <p:extLst>
      <p:ext uri="{BB962C8B-B14F-4D97-AF65-F5344CB8AC3E}">
        <p14:creationId xmlns:p14="http://schemas.microsoft.com/office/powerpoint/2010/main" val="2888967669"/>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599" y="5715000"/>
            <a:ext cx="7924800" cy="457200"/>
          </a:xfrm>
        </p:spPr>
        <p:txBody>
          <a:bodyPr/>
          <a:lstStyle/>
          <a:p>
            <a:r>
              <a:rPr lang="en-US" dirty="0"/>
              <a:t>Figure 16.3 AOL Instant Messenger is a popular instant messaging program.</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20451" y="1524000"/>
            <a:ext cx="6103095" cy="3814434"/>
          </a:xfrm>
          <a:prstGeom prst="rect">
            <a:avLst/>
          </a:prstGeom>
        </p:spPr>
      </p:pic>
    </p:spTree>
    <p:extLst>
      <p:ext uri="{BB962C8B-B14F-4D97-AF65-F5344CB8AC3E}">
        <p14:creationId xmlns:p14="http://schemas.microsoft.com/office/powerpoint/2010/main" val="2815516966"/>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a:t>
            </a:r>
            <a:r>
              <a:rPr lang="en-US" dirty="0"/>
              <a:t>SQL injection attack is a form of code injection aimed at any Structured Query Language (SQL)–based database, regardless of </a:t>
            </a:r>
            <a:r>
              <a:rPr lang="en-US" dirty="0" smtClean="0"/>
              <a:t>vendor. </a:t>
            </a:r>
          </a:p>
          <a:p>
            <a:pPr lvl="1"/>
            <a:r>
              <a:rPr lang="en-US" dirty="0" smtClean="0"/>
              <a:t>An example of </a:t>
            </a:r>
            <a:r>
              <a:rPr lang="en-US" dirty="0"/>
              <a:t>this type of attack is where the function takes the user-provided </a:t>
            </a:r>
            <a:r>
              <a:rPr lang="en-US" dirty="0" smtClean="0"/>
              <a:t>inputs for </a:t>
            </a:r>
            <a:r>
              <a:rPr lang="en-US" dirty="0"/>
              <a:t>username and password and substitutes them into a </a:t>
            </a:r>
            <a:r>
              <a:rPr lang="en-US" i="1" dirty="0"/>
              <a:t>where </a:t>
            </a:r>
            <a:r>
              <a:rPr lang="en-US" dirty="0"/>
              <a:t>clause of </a:t>
            </a:r>
            <a:r>
              <a:rPr lang="en-US" dirty="0" smtClean="0"/>
              <a:t>a SQL </a:t>
            </a:r>
            <a:r>
              <a:rPr lang="en-US" dirty="0"/>
              <a:t>statement with the express purpose of changing the </a:t>
            </a:r>
            <a:r>
              <a:rPr lang="en-US" i="1" dirty="0"/>
              <a:t>where </a:t>
            </a:r>
            <a:r>
              <a:rPr lang="en-US" dirty="0"/>
              <a:t>clause </a:t>
            </a:r>
            <a:r>
              <a:rPr lang="en-US" dirty="0" smtClean="0"/>
              <a:t>into one </a:t>
            </a:r>
            <a:r>
              <a:rPr lang="en-US" dirty="0"/>
              <a:t>that gives a false answer to the query</a:t>
            </a:r>
            <a:r>
              <a:rPr lang="en-US" dirty="0" smtClean="0"/>
              <a:t>.</a:t>
            </a:r>
          </a:p>
        </p:txBody>
      </p:sp>
    </p:spTree>
    <p:extLst>
      <p:ext uri="{BB962C8B-B14F-4D97-AF65-F5344CB8AC3E}">
        <p14:creationId xmlns:p14="http://schemas.microsoft.com/office/powerpoint/2010/main" val="3822483718"/>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LDAP-based </a:t>
            </a:r>
            <a:r>
              <a:rPr lang="en-US" dirty="0"/>
              <a:t>systems are </a:t>
            </a:r>
            <a:r>
              <a:rPr lang="en-US" dirty="0" smtClean="0"/>
              <a:t>subject </a:t>
            </a:r>
            <a:r>
              <a:rPr lang="en-US" dirty="0"/>
              <a:t>to injection </a:t>
            </a:r>
            <a:r>
              <a:rPr lang="en-US" dirty="0" smtClean="0"/>
              <a:t>attacks.</a:t>
            </a:r>
          </a:p>
          <a:p>
            <a:pPr lvl="1"/>
            <a:r>
              <a:rPr lang="en-US" dirty="0"/>
              <a:t>When an application constructs an LDAP request based on user input, a failure to validate the input can lead to bad LDAP </a:t>
            </a:r>
            <a:r>
              <a:rPr lang="en-US" dirty="0" smtClean="0"/>
              <a:t>requests.</a:t>
            </a:r>
          </a:p>
          <a:p>
            <a:pPr lvl="1"/>
            <a:r>
              <a:rPr lang="en-US" dirty="0" smtClean="0"/>
              <a:t>Just </a:t>
            </a:r>
            <a:r>
              <a:rPr lang="en-US" dirty="0"/>
              <a:t>as the SQL injection can be used to execute arbitrary commands in a database, the LDAP injection can do the same in a directory </a:t>
            </a:r>
            <a:r>
              <a:rPr lang="en-US" dirty="0" smtClean="0"/>
              <a:t>system.</a:t>
            </a:r>
          </a:p>
          <a:p>
            <a:pPr lvl="1"/>
            <a:r>
              <a:rPr lang="en-US" dirty="0" smtClean="0"/>
              <a:t>Something </a:t>
            </a:r>
            <a:r>
              <a:rPr lang="en-US" dirty="0"/>
              <a:t>as simple as a wildcard character (*) in a search box can return results that would normally be beyond the scope of a </a:t>
            </a:r>
            <a:r>
              <a:rPr lang="en-US" dirty="0" smtClean="0"/>
              <a:t>query. </a:t>
            </a:r>
          </a:p>
          <a:p>
            <a:pPr lvl="1"/>
            <a:r>
              <a:rPr lang="en-US" dirty="0" smtClean="0"/>
              <a:t>Proper </a:t>
            </a:r>
            <a:r>
              <a:rPr lang="en-US" dirty="0"/>
              <a:t>input validation is </a:t>
            </a:r>
            <a:r>
              <a:rPr lang="en-US" dirty="0" smtClean="0"/>
              <a:t>important.</a:t>
            </a:r>
            <a:endParaRPr lang="en-US" dirty="0"/>
          </a:p>
        </p:txBody>
      </p:sp>
    </p:spTree>
    <p:extLst>
      <p:ext uri="{BB962C8B-B14F-4D97-AF65-F5344CB8AC3E}">
        <p14:creationId xmlns:p14="http://schemas.microsoft.com/office/powerpoint/2010/main" val="1415781327"/>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Injections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XML </a:t>
            </a:r>
            <a:r>
              <a:rPr lang="en-US" dirty="0"/>
              <a:t>can be tampered with via injection as </a:t>
            </a:r>
            <a:r>
              <a:rPr lang="en-US" dirty="0" smtClean="0"/>
              <a:t>well.</a:t>
            </a:r>
          </a:p>
          <a:p>
            <a:pPr lvl="1"/>
            <a:r>
              <a:rPr lang="en-US" dirty="0" smtClean="0"/>
              <a:t>XML </a:t>
            </a:r>
            <a:r>
              <a:rPr lang="en-US" dirty="0"/>
              <a:t>injections can be </a:t>
            </a:r>
            <a:r>
              <a:rPr lang="en-US" dirty="0" smtClean="0"/>
              <a:t>used to </a:t>
            </a:r>
            <a:r>
              <a:rPr lang="en-US" dirty="0"/>
              <a:t>manipulate an XML-based </a:t>
            </a:r>
            <a:r>
              <a:rPr lang="en-US" dirty="0" smtClean="0"/>
              <a:t>system.</a:t>
            </a:r>
          </a:p>
          <a:p>
            <a:pPr lvl="1"/>
            <a:r>
              <a:rPr lang="en-US" dirty="0" smtClean="0"/>
              <a:t>As </a:t>
            </a:r>
            <a:r>
              <a:rPr lang="en-US" dirty="0"/>
              <a:t>XML is nearly ubiquitous in </a:t>
            </a:r>
            <a:r>
              <a:rPr lang="en-US" dirty="0" smtClean="0"/>
              <a:t>the web </a:t>
            </a:r>
            <a:r>
              <a:rPr lang="en-US" dirty="0"/>
              <a:t>application world, this form of attack has a wide range of </a:t>
            </a:r>
            <a:r>
              <a:rPr lang="en-US" dirty="0" smtClean="0"/>
              <a:t>targets.</a:t>
            </a:r>
          </a:p>
          <a:p>
            <a:r>
              <a:rPr lang="en-US" dirty="0"/>
              <a:t>Primary defense against injection attacks is input validation.</a:t>
            </a:r>
          </a:p>
          <a:p>
            <a:pPr lvl="1"/>
            <a:r>
              <a:rPr lang="en-US" dirty="0"/>
              <a:t>Rather than validating toward just length, you need to validate inputs for content</a:t>
            </a:r>
            <a:r>
              <a:rPr lang="en-US" dirty="0" smtClean="0"/>
              <a:t>.</a:t>
            </a:r>
            <a:endParaRPr lang="en-US" dirty="0"/>
          </a:p>
        </p:txBody>
      </p:sp>
    </p:spTree>
    <p:extLst>
      <p:ext uri="{BB962C8B-B14F-4D97-AF65-F5344CB8AC3E}">
        <p14:creationId xmlns:p14="http://schemas.microsoft.com/office/powerpoint/2010/main" val="2370726283"/>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Directory Traversal/Command Injection</a:t>
            </a:r>
          </a:p>
        </p:txBody>
      </p:sp>
      <p:sp>
        <p:nvSpPr>
          <p:cNvPr id="3" name="Content Placeholder 2"/>
          <p:cNvSpPr>
            <a:spLocks noGrp="1"/>
          </p:cNvSpPr>
          <p:nvPr>
            <p:ph idx="1"/>
          </p:nvPr>
        </p:nvSpPr>
        <p:spPr/>
        <p:txBody>
          <a:bodyPr/>
          <a:lstStyle/>
          <a:p>
            <a:r>
              <a:rPr lang="en-US" dirty="0" smtClean="0"/>
              <a:t>In a </a:t>
            </a:r>
            <a:r>
              <a:rPr lang="en-US" dirty="0"/>
              <a:t>directory traversal </a:t>
            </a:r>
            <a:r>
              <a:rPr lang="en-US" dirty="0" smtClean="0"/>
              <a:t>attack, an </a:t>
            </a:r>
            <a:r>
              <a:rPr lang="en-US" dirty="0"/>
              <a:t>attacker uses special inputs to circumvent the directory tree structure of the file system</a:t>
            </a:r>
            <a:r>
              <a:rPr lang="en-US" dirty="0" smtClean="0"/>
              <a:t>.</a:t>
            </a:r>
          </a:p>
          <a:p>
            <a:pPr lvl="1"/>
            <a:r>
              <a:rPr lang="en-US" dirty="0"/>
              <a:t>Classified as input validation errors, these can </a:t>
            </a:r>
            <a:r>
              <a:rPr lang="en-US" dirty="0" smtClean="0"/>
              <a:t>be difficult </a:t>
            </a:r>
            <a:r>
              <a:rPr lang="en-US" dirty="0"/>
              <a:t>to detect without doing code walkthroughs and specifically looking for them</a:t>
            </a:r>
            <a:r>
              <a:rPr lang="en-US" dirty="0" smtClean="0"/>
              <a:t>.</a:t>
            </a:r>
          </a:p>
          <a:p>
            <a:pPr lvl="1"/>
            <a:r>
              <a:rPr lang="en-US" dirty="0"/>
              <a:t>Directory traversals can be masked by using encoding of input </a:t>
            </a:r>
            <a:r>
              <a:rPr lang="en-US" dirty="0" smtClean="0"/>
              <a:t>streams.</a:t>
            </a:r>
          </a:p>
          <a:p>
            <a:pPr lvl="1"/>
            <a:r>
              <a:rPr lang="en-US" dirty="0" smtClean="0"/>
              <a:t>If </a:t>
            </a:r>
            <a:r>
              <a:rPr lang="en-US" dirty="0"/>
              <a:t>the security check is done before the string is decoded by the </a:t>
            </a:r>
            <a:r>
              <a:rPr lang="en-US" dirty="0" smtClean="0"/>
              <a:t>system parser</a:t>
            </a:r>
            <a:r>
              <a:rPr lang="en-US" dirty="0"/>
              <a:t>, then recognition of the attack form may be impaired</a:t>
            </a:r>
            <a:r>
              <a:rPr lang="en-US" dirty="0" smtClean="0"/>
              <a:t>.</a:t>
            </a:r>
            <a:endParaRPr lang="en-US" dirty="0"/>
          </a:p>
        </p:txBody>
      </p:sp>
    </p:spTree>
    <p:extLst>
      <p:ext uri="{BB962C8B-B14F-4D97-AF65-F5344CB8AC3E}">
        <p14:creationId xmlns:p14="http://schemas.microsoft.com/office/powerpoint/2010/main" val="4018099949"/>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Buffer Overflow</a:t>
            </a:r>
          </a:p>
        </p:txBody>
      </p:sp>
      <p:sp>
        <p:nvSpPr>
          <p:cNvPr id="3" name="Content Placeholder 2"/>
          <p:cNvSpPr>
            <a:spLocks noGrp="1"/>
          </p:cNvSpPr>
          <p:nvPr>
            <p:ph idx="1"/>
          </p:nvPr>
        </p:nvSpPr>
        <p:spPr/>
        <p:txBody>
          <a:bodyPr/>
          <a:lstStyle/>
          <a:p>
            <a:r>
              <a:rPr lang="en-US" dirty="0"/>
              <a:t>If </a:t>
            </a:r>
            <a:r>
              <a:rPr lang="en-US" dirty="0" smtClean="0"/>
              <a:t>there is </a:t>
            </a:r>
            <a:r>
              <a:rPr lang="en-US" dirty="0"/>
              <a:t>one item that could be labeled as the “Most Wanted” in coding security, it would be </a:t>
            </a:r>
            <a:r>
              <a:rPr lang="en-US" b="1" dirty="0"/>
              <a:t>the buffer </a:t>
            </a:r>
            <a:r>
              <a:rPr lang="en-US" b="1" dirty="0" smtClean="0"/>
              <a:t>overflow</a:t>
            </a:r>
            <a:r>
              <a:rPr lang="en-US" dirty="0" smtClean="0"/>
              <a:t>.</a:t>
            </a:r>
            <a:endParaRPr lang="en-US" b="1" dirty="0" smtClean="0"/>
          </a:p>
          <a:p>
            <a:pPr lvl="1"/>
            <a:r>
              <a:rPr lang="en-US" altLang="en-US" dirty="0" smtClean="0"/>
              <a:t>Nearly </a:t>
            </a:r>
            <a:r>
              <a:rPr lang="en-US" altLang="en-US" dirty="0"/>
              <a:t>half of all exploits of computer programs stem historically from some form of buffer </a:t>
            </a:r>
            <a:r>
              <a:rPr lang="en-US" altLang="en-US" dirty="0" smtClean="0"/>
              <a:t>overflow.</a:t>
            </a:r>
          </a:p>
          <a:p>
            <a:pPr lvl="1"/>
            <a:r>
              <a:rPr lang="en-US" altLang="en-US" dirty="0"/>
              <a:t>The input buffer </a:t>
            </a:r>
            <a:r>
              <a:rPr lang="en-US" altLang="en-US" dirty="0" smtClean="0"/>
              <a:t>used </a:t>
            </a:r>
            <a:r>
              <a:rPr lang="en-US" altLang="en-US" dirty="0"/>
              <a:t>to hold program input is overwritten with data that is larger than the buffer can hold</a:t>
            </a:r>
            <a:r>
              <a:rPr lang="en-US" altLang="en-US" dirty="0" smtClean="0"/>
              <a:t>.</a:t>
            </a:r>
          </a:p>
          <a:p>
            <a:pPr lvl="1"/>
            <a:r>
              <a:rPr lang="en-US" altLang="en-US" dirty="0" smtClean="0"/>
              <a:t>The </a:t>
            </a:r>
            <a:r>
              <a:rPr lang="en-US" altLang="en-US" dirty="0"/>
              <a:t>root cause of this vulnerability is a mixture of two things: poor programming practice and programming language </a:t>
            </a:r>
            <a:r>
              <a:rPr lang="en-US" altLang="en-US" dirty="0" smtClean="0"/>
              <a:t>weaknesses.</a:t>
            </a:r>
          </a:p>
        </p:txBody>
      </p:sp>
    </p:spTree>
    <p:extLst>
      <p:ext uri="{BB962C8B-B14F-4D97-AF65-F5344CB8AC3E}">
        <p14:creationId xmlns:p14="http://schemas.microsoft.com/office/powerpoint/2010/main" val="351016275"/>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Integer Overflow</a:t>
            </a:r>
          </a:p>
        </p:txBody>
      </p:sp>
      <p:sp>
        <p:nvSpPr>
          <p:cNvPr id="3" name="Content Placeholder 2"/>
          <p:cNvSpPr>
            <a:spLocks noGrp="1"/>
          </p:cNvSpPr>
          <p:nvPr>
            <p:ph idx="1"/>
          </p:nvPr>
        </p:nvSpPr>
        <p:spPr/>
        <p:txBody>
          <a:bodyPr/>
          <a:lstStyle/>
          <a:p>
            <a:r>
              <a:rPr lang="en-US" dirty="0"/>
              <a:t>An </a:t>
            </a:r>
            <a:r>
              <a:rPr lang="en-US" i="1" dirty="0"/>
              <a:t>integer overflow </a:t>
            </a:r>
            <a:r>
              <a:rPr lang="en-US" dirty="0"/>
              <a:t>is a programming error condition that occurs when a program attempts to store a numeric value, an integer, in a variable that is too small to hold </a:t>
            </a:r>
            <a:r>
              <a:rPr lang="en-US" dirty="0" smtClean="0"/>
              <a:t>it.</a:t>
            </a:r>
          </a:p>
          <a:p>
            <a:pPr lvl="1"/>
            <a:r>
              <a:rPr lang="en-US" dirty="0" smtClean="0"/>
              <a:t>In </a:t>
            </a:r>
            <a:r>
              <a:rPr lang="en-US" dirty="0"/>
              <a:t>some cases, the value saturates the variable, assuming the maximum value for the defined type and no </a:t>
            </a:r>
            <a:r>
              <a:rPr lang="en-US" dirty="0" smtClean="0"/>
              <a:t>more.</a:t>
            </a:r>
          </a:p>
          <a:p>
            <a:pPr lvl="1"/>
            <a:r>
              <a:rPr lang="en-US" dirty="0" smtClean="0"/>
              <a:t>In </a:t>
            </a:r>
            <a:r>
              <a:rPr lang="en-US" dirty="0"/>
              <a:t>other cases, especially with signed integers, it can roll over into a negative value, as the most significant bit is usually reserved for the sign of the </a:t>
            </a:r>
            <a:r>
              <a:rPr lang="en-US" dirty="0" smtClean="0"/>
              <a:t>number.</a:t>
            </a:r>
          </a:p>
          <a:p>
            <a:pPr lvl="2"/>
            <a:r>
              <a:rPr lang="en-US" dirty="0" smtClean="0"/>
              <a:t>This </a:t>
            </a:r>
            <a:r>
              <a:rPr lang="en-US" dirty="0"/>
              <a:t>can create significant logic errors in a program</a:t>
            </a:r>
            <a:r>
              <a:rPr lang="en-US" dirty="0" smtClean="0"/>
              <a:t>.</a:t>
            </a:r>
          </a:p>
          <a:p>
            <a:pPr lvl="1"/>
            <a:r>
              <a:rPr lang="en-US" dirty="0"/>
              <a:t>Integer overflows are easily </a:t>
            </a:r>
            <a:r>
              <a:rPr lang="en-US" dirty="0" smtClean="0"/>
              <a:t>tested.</a:t>
            </a:r>
            <a:endParaRPr lang="en-US" dirty="0"/>
          </a:p>
        </p:txBody>
      </p:sp>
    </p:spTree>
    <p:extLst>
      <p:ext uri="{BB962C8B-B14F-4D97-AF65-F5344CB8AC3E}">
        <p14:creationId xmlns:p14="http://schemas.microsoft.com/office/powerpoint/2010/main" val="2942625234"/>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Cross-Site Request Forgery</a:t>
            </a:r>
          </a:p>
        </p:txBody>
      </p:sp>
      <p:sp>
        <p:nvSpPr>
          <p:cNvPr id="3" name="Content Placeholder 2"/>
          <p:cNvSpPr>
            <a:spLocks noGrp="1"/>
          </p:cNvSpPr>
          <p:nvPr>
            <p:ph idx="1"/>
          </p:nvPr>
        </p:nvSpPr>
        <p:spPr/>
        <p:txBody>
          <a:bodyPr/>
          <a:lstStyle/>
          <a:p>
            <a:r>
              <a:rPr lang="en-US" dirty="0"/>
              <a:t>Cross-site request forgery (XSRF) attacks utilize unintended behaviors that are proper in defined use but are performed under circumstances outside the authorized use</a:t>
            </a:r>
            <a:r>
              <a:rPr lang="en-US" dirty="0" smtClean="0"/>
              <a:t>.</a:t>
            </a:r>
          </a:p>
          <a:p>
            <a:r>
              <a:rPr lang="en-US" dirty="0"/>
              <a:t>It is performed against sites that have an authenticated user and exploits the site’s trust in a previous authentication event</a:t>
            </a:r>
            <a:r>
              <a:rPr lang="en-US" dirty="0" smtClean="0"/>
              <a:t>.</a:t>
            </a:r>
          </a:p>
          <a:p>
            <a:pPr lvl="1"/>
            <a:r>
              <a:rPr lang="en-US" dirty="0"/>
              <a:t>Then, by tricking a user’s browser to send an HTTP request to the target site, the trust is exploited</a:t>
            </a:r>
            <a:r>
              <a:rPr lang="en-US" dirty="0" smtClean="0"/>
              <a:t>.</a:t>
            </a:r>
          </a:p>
          <a:p>
            <a:pPr lvl="1"/>
            <a:r>
              <a:rPr lang="en-US" dirty="0"/>
              <a:t>There are many different mitigation </a:t>
            </a:r>
            <a:r>
              <a:rPr lang="en-US" dirty="0" smtClean="0"/>
              <a:t>techniques.</a:t>
            </a:r>
            <a:endParaRPr lang="en-US" dirty="0"/>
          </a:p>
        </p:txBody>
      </p:sp>
    </p:spTree>
    <p:extLst>
      <p:ext uri="{BB962C8B-B14F-4D97-AF65-F5344CB8AC3E}">
        <p14:creationId xmlns:p14="http://schemas.microsoft.com/office/powerpoint/2010/main" val="1933916048"/>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Zero-Day</a:t>
            </a:r>
          </a:p>
        </p:txBody>
      </p:sp>
      <p:sp>
        <p:nvSpPr>
          <p:cNvPr id="3" name="Content Placeholder 2"/>
          <p:cNvSpPr>
            <a:spLocks noGrp="1"/>
          </p:cNvSpPr>
          <p:nvPr>
            <p:ph idx="1"/>
          </p:nvPr>
        </p:nvSpPr>
        <p:spPr/>
        <p:txBody>
          <a:bodyPr/>
          <a:lstStyle/>
          <a:p>
            <a:r>
              <a:rPr lang="en-US" b="1" dirty="0"/>
              <a:t>Zero-day </a:t>
            </a:r>
            <a:r>
              <a:rPr lang="en-US" dirty="0"/>
              <a:t>is a term used to define vulnerabilities that are newly discovered and not yet addressed by a </a:t>
            </a:r>
            <a:r>
              <a:rPr lang="en-US" dirty="0" smtClean="0"/>
              <a:t>patch.</a:t>
            </a:r>
          </a:p>
          <a:p>
            <a:pPr lvl="1"/>
            <a:r>
              <a:rPr lang="en-US" dirty="0"/>
              <a:t>If a researcher or developer discovers a vulnerability but does not share the information, then this vulnerability can be exploited without a vendor’s ability to fix </a:t>
            </a:r>
            <a:r>
              <a:rPr lang="en-US" dirty="0" smtClean="0"/>
              <a:t>it.</a:t>
            </a:r>
          </a:p>
          <a:p>
            <a:pPr lvl="2"/>
            <a:r>
              <a:rPr lang="en-US" dirty="0" smtClean="0"/>
              <a:t>For </a:t>
            </a:r>
            <a:r>
              <a:rPr lang="en-US" dirty="0"/>
              <a:t>all practical knowledge the issue is unknown, except to the person who found </a:t>
            </a:r>
            <a:r>
              <a:rPr lang="en-US" dirty="0" smtClean="0"/>
              <a:t>it.</a:t>
            </a:r>
          </a:p>
          <a:p>
            <a:pPr lvl="1"/>
            <a:r>
              <a:rPr lang="en-US" dirty="0"/>
              <a:t>From the time of discovery until a fix or patch is made available, the vulnerability goes by the name zero-day, indicating that it has not been addressed yet</a:t>
            </a:r>
            <a:r>
              <a:rPr lang="en-US" dirty="0" smtClean="0"/>
              <a:t>.</a:t>
            </a:r>
            <a:endParaRPr lang="en-US" dirty="0"/>
          </a:p>
        </p:txBody>
      </p:sp>
    </p:spTree>
    <p:extLst>
      <p:ext uri="{BB962C8B-B14F-4D97-AF65-F5344CB8AC3E}">
        <p14:creationId xmlns:p14="http://schemas.microsoft.com/office/powerpoint/2010/main" val="4220949126"/>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Attachments</a:t>
            </a:r>
          </a:p>
        </p:txBody>
      </p:sp>
      <p:sp>
        <p:nvSpPr>
          <p:cNvPr id="3" name="Content Placeholder 2"/>
          <p:cNvSpPr>
            <a:spLocks noGrp="1"/>
          </p:cNvSpPr>
          <p:nvPr>
            <p:ph idx="1"/>
          </p:nvPr>
        </p:nvSpPr>
        <p:spPr/>
        <p:txBody>
          <a:bodyPr/>
          <a:lstStyle/>
          <a:p>
            <a:r>
              <a:rPr lang="en-US" dirty="0"/>
              <a:t>Attachments can also be used as an attack vector. If a user inputs a </a:t>
            </a:r>
            <a:r>
              <a:rPr lang="en-US" dirty="0" smtClean="0"/>
              <a:t>graphics file </a:t>
            </a:r>
            <a:r>
              <a:rPr lang="en-US" dirty="0"/>
              <a:t>(for instance, a JPEG file</a:t>
            </a:r>
            <a:r>
              <a:rPr lang="en-US" dirty="0" smtClean="0"/>
              <a:t>), and </a:t>
            </a:r>
            <a:r>
              <a:rPr lang="en-US" dirty="0"/>
              <a:t>that file is altered to contain </a:t>
            </a:r>
            <a:r>
              <a:rPr lang="en-US" dirty="0" smtClean="0"/>
              <a:t>executable code </a:t>
            </a:r>
            <a:r>
              <a:rPr lang="en-US" dirty="0"/>
              <a:t>such as </a:t>
            </a:r>
            <a:r>
              <a:rPr lang="en-US" dirty="0" smtClean="0"/>
              <a:t>Java.</a:t>
            </a:r>
          </a:p>
          <a:p>
            <a:pPr lvl="1"/>
            <a:r>
              <a:rPr lang="en-US" dirty="0" smtClean="0"/>
              <a:t>When </a:t>
            </a:r>
            <a:r>
              <a:rPr lang="en-US" dirty="0"/>
              <a:t>the image is rendered, the code is executed</a:t>
            </a:r>
            <a:r>
              <a:rPr lang="en-US" dirty="0" smtClean="0"/>
              <a:t>.</a:t>
            </a:r>
          </a:p>
          <a:p>
            <a:r>
              <a:rPr lang="en-US" dirty="0"/>
              <a:t>T</a:t>
            </a:r>
            <a:r>
              <a:rPr lang="en-US" dirty="0" smtClean="0"/>
              <a:t>his </a:t>
            </a:r>
            <a:r>
              <a:rPr lang="en-US" dirty="0"/>
              <a:t>can enable a wide range of attacks.</a:t>
            </a:r>
          </a:p>
        </p:txBody>
      </p:sp>
    </p:spTree>
    <p:extLst>
      <p:ext uri="{BB962C8B-B14F-4D97-AF65-F5344CB8AC3E}">
        <p14:creationId xmlns:p14="http://schemas.microsoft.com/office/powerpoint/2010/main" val="1753321571"/>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Locally Shared Objects</a:t>
            </a:r>
          </a:p>
        </p:txBody>
      </p:sp>
      <p:sp>
        <p:nvSpPr>
          <p:cNvPr id="3" name="Content Placeholder 2"/>
          <p:cNvSpPr>
            <a:spLocks noGrp="1"/>
          </p:cNvSpPr>
          <p:nvPr>
            <p:ph idx="1"/>
          </p:nvPr>
        </p:nvSpPr>
        <p:spPr/>
        <p:txBody>
          <a:bodyPr/>
          <a:lstStyle/>
          <a:p>
            <a:r>
              <a:rPr lang="en-US" dirty="0"/>
              <a:t>Locally shared objects (LSOs) are pieces of data that are stored on </a:t>
            </a:r>
            <a:r>
              <a:rPr lang="en-US" dirty="0" smtClean="0"/>
              <a:t>a user’s </a:t>
            </a:r>
            <a:r>
              <a:rPr lang="en-US" dirty="0"/>
              <a:t>machine to save information from an application, such as a </a:t>
            </a:r>
            <a:r>
              <a:rPr lang="en-US" dirty="0" smtClean="0"/>
              <a:t>game.</a:t>
            </a:r>
          </a:p>
          <a:p>
            <a:r>
              <a:rPr lang="en-US" dirty="0"/>
              <a:t>F</a:t>
            </a:r>
            <a:r>
              <a:rPr lang="en-US" dirty="0" smtClean="0"/>
              <a:t>requently </a:t>
            </a:r>
            <a:r>
              <a:rPr lang="en-US" dirty="0"/>
              <a:t>these are cookies used by Adobe Flash, called Flash Cookies, and can store information such as user </a:t>
            </a:r>
            <a:r>
              <a:rPr lang="en-US" dirty="0" smtClean="0"/>
              <a:t>preferences.</a:t>
            </a:r>
          </a:p>
          <a:p>
            <a:r>
              <a:rPr lang="en-US" dirty="0" smtClean="0"/>
              <a:t>As </a:t>
            </a:r>
            <a:r>
              <a:rPr lang="en-US" dirty="0"/>
              <a:t>these can </a:t>
            </a:r>
            <a:r>
              <a:rPr lang="en-US" dirty="0" smtClean="0"/>
              <a:t>be manipulated </a:t>
            </a:r>
            <a:r>
              <a:rPr lang="en-US" dirty="0"/>
              <a:t>outside of the application, they can represent a security </a:t>
            </a:r>
            <a:r>
              <a:rPr lang="en-US" dirty="0" smtClean="0"/>
              <a:t>or privacy threat.</a:t>
            </a:r>
            <a:endParaRPr lang="en-US" dirty="0"/>
          </a:p>
        </p:txBody>
      </p:sp>
    </p:spTree>
    <p:extLst>
      <p:ext uri="{BB962C8B-B14F-4D97-AF65-F5344CB8AC3E}">
        <p14:creationId xmlns:p14="http://schemas.microsoft.com/office/powerpoint/2010/main" val="553702415"/>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a:t>
            </a:r>
            <a:r>
              <a:rPr lang="en-US" dirty="0" smtClean="0"/>
              <a:t>Code</a:t>
            </a:r>
            <a:endParaRPr lang="en-US" dirty="0"/>
          </a:p>
        </p:txBody>
      </p:sp>
      <p:sp>
        <p:nvSpPr>
          <p:cNvPr id="9220" name="Content Placeholder 2"/>
          <p:cNvSpPr>
            <a:spLocks noGrp="1"/>
          </p:cNvSpPr>
          <p:nvPr>
            <p:ph idx="1"/>
          </p:nvPr>
        </p:nvSpPr>
        <p:spPr/>
        <p:txBody>
          <a:bodyPr/>
          <a:lstStyle/>
          <a:p>
            <a:r>
              <a:rPr lang="en-US" altLang="en-US" dirty="0"/>
              <a:t>Viruses and worms are popular programs because they make </a:t>
            </a:r>
            <a:r>
              <a:rPr lang="en-US" altLang="en-US" dirty="0" smtClean="0"/>
              <a:t>themselves popular.</a:t>
            </a:r>
          </a:p>
          <a:p>
            <a:r>
              <a:rPr lang="en-US" dirty="0">
                <a:ea typeface="ＭＳ Ｐゴシック" pitchFamily="-105" charset="-128"/>
              </a:rPr>
              <a:t>Because the e-mail protocol permits users to attach files to e-mail </a:t>
            </a:r>
            <a:r>
              <a:rPr lang="en-US" dirty="0" smtClean="0">
                <a:ea typeface="ＭＳ Ｐゴシック" pitchFamily="-105" charset="-128"/>
              </a:rPr>
              <a:t>messages, </a:t>
            </a:r>
            <a:r>
              <a:rPr lang="en-US" dirty="0">
                <a:ea typeface="ＭＳ Ｐゴシック" pitchFamily="-105" charset="-128"/>
              </a:rPr>
              <a:t>viruses can travel by e-mail from one local network to another, anywhere on the Internet</a:t>
            </a:r>
            <a:r>
              <a:rPr lang="en-US" dirty="0" smtClean="0">
                <a:ea typeface="ＭＳ Ｐゴシック" pitchFamily="-105" charset="-128"/>
              </a:rPr>
              <a:t>.</a:t>
            </a:r>
          </a:p>
          <a:p>
            <a:pPr lvl="1"/>
            <a:r>
              <a:rPr lang="en-US" dirty="0" smtClean="0">
                <a:ea typeface="ＭＳ Ｐゴシック" pitchFamily="-105" charset="-128"/>
              </a:rPr>
              <a:t>This </a:t>
            </a:r>
            <a:r>
              <a:rPr lang="en-US" dirty="0">
                <a:ea typeface="ＭＳ Ｐゴシック" pitchFamily="-105" charset="-128"/>
              </a:rPr>
              <a:t>changed the nature of virus programs, since they once were localized but now could spread virtually </a:t>
            </a:r>
            <a:r>
              <a:rPr lang="en-US" dirty="0" smtClean="0">
                <a:ea typeface="ＭＳ Ｐゴシック" pitchFamily="-105" charset="-128"/>
              </a:rPr>
              <a:t>everywhere.</a:t>
            </a:r>
          </a:p>
          <a:p>
            <a:pPr lvl="1"/>
            <a:r>
              <a:rPr lang="en-US" dirty="0" smtClean="0">
                <a:ea typeface="ＭＳ Ｐゴシック" pitchFamily="-105" charset="-128"/>
              </a:rPr>
              <a:t>E-mail </a:t>
            </a:r>
            <a:r>
              <a:rPr lang="en-US" dirty="0">
                <a:ea typeface="ＭＳ Ｐゴシック" pitchFamily="-105" charset="-128"/>
              </a:rPr>
              <a:t>gave the virus a global reach</a:t>
            </a:r>
            <a:r>
              <a:rPr lang="en-US" dirty="0" smtClean="0">
                <a:ea typeface="ＭＳ Ｐゴシック" pitchFamily="-105" charset="-128"/>
              </a:rPr>
              <a:t>.</a:t>
            </a:r>
            <a:endParaRPr lang="en-US" dirty="0">
              <a:ea typeface="ＭＳ Ｐゴシック" pitchFamily="-105" charset="-128"/>
            </a:endParaRPr>
          </a:p>
        </p:txBody>
      </p:sp>
    </p:spTree>
    <p:extLst>
      <p:ext uri="{BB962C8B-B14F-4D97-AF65-F5344CB8AC3E}">
        <p14:creationId xmlns:p14="http://schemas.microsoft.com/office/powerpoint/2010/main" val="468489808"/>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Client-Side Attacks</a:t>
            </a:r>
          </a:p>
        </p:txBody>
      </p:sp>
      <p:sp>
        <p:nvSpPr>
          <p:cNvPr id="3" name="Content Placeholder 2"/>
          <p:cNvSpPr>
            <a:spLocks noGrp="1"/>
          </p:cNvSpPr>
          <p:nvPr>
            <p:ph idx="1"/>
          </p:nvPr>
        </p:nvSpPr>
        <p:spPr/>
        <p:txBody>
          <a:bodyPr/>
          <a:lstStyle/>
          <a:p>
            <a:r>
              <a:rPr lang="en-US" dirty="0"/>
              <a:t>The web browser has become the major application for users to </a:t>
            </a:r>
            <a:r>
              <a:rPr lang="en-US" dirty="0" smtClean="0"/>
              <a:t>engage resources </a:t>
            </a:r>
            <a:r>
              <a:rPr lang="en-US" dirty="0"/>
              <a:t>across the </a:t>
            </a:r>
            <a:r>
              <a:rPr lang="en-US" dirty="0" smtClean="0"/>
              <a:t>Web.</a:t>
            </a:r>
          </a:p>
          <a:p>
            <a:r>
              <a:rPr lang="en-US" dirty="0" smtClean="0"/>
              <a:t>Web-based </a:t>
            </a:r>
            <a:r>
              <a:rPr lang="en-US" dirty="0"/>
              <a:t>attacks are covered in detail </a:t>
            </a:r>
            <a:r>
              <a:rPr lang="en-US" dirty="0" smtClean="0"/>
              <a:t>in </a:t>
            </a:r>
            <a:br>
              <a:rPr lang="en-US" dirty="0" smtClean="0"/>
            </a:br>
            <a:r>
              <a:rPr lang="en-US" dirty="0" smtClean="0"/>
              <a:t>Chapter </a:t>
            </a:r>
            <a:r>
              <a:rPr lang="en-US" dirty="0"/>
              <a:t>17.</a:t>
            </a:r>
          </a:p>
        </p:txBody>
      </p:sp>
    </p:spTree>
    <p:extLst>
      <p:ext uri="{BB962C8B-B14F-4D97-AF65-F5344CB8AC3E}">
        <p14:creationId xmlns:p14="http://schemas.microsoft.com/office/powerpoint/2010/main" val="1986136171"/>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Arbitrary/Remote Code Execution</a:t>
            </a:r>
          </a:p>
        </p:txBody>
      </p:sp>
      <p:sp>
        <p:nvSpPr>
          <p:cNvPr id="3" name="Content Placeholder 2"/>
          <p:cNvSpPr>
            <a:spLocks noGrp="1"/>
          </p:cNvSpPr>
          <p:nvPr>
            <p:ph idx="1"/>
          </p:nvPr>
        </p:nvSpPr>
        <p:spPr/>
        <p:txBody>
          <a:bodyPr/>
          <a:lstStyle/>
          <a:p>
            <a:r>
              <a:rPr lang="en-US" dirty="0"/>
              <a:t>This attack involves an attacker preparing an input statement that changes the form or function of a prepared </a:t>
            </a:r>
            <a:r>
              <a:rPr lang="en-US" dirty="0" smtClean="0"/>
              <a:t>statement.</a:t>
            </a:r>
          </a:p>
          <a:p>
            <a:r>
              <a:rPr lang="en-US" dirty="0" smtClean="0"/>
              <a:t>A </a:t>
            </a:r>
            <a:r>
              <a:rPr lang="en-US" dirty="0"/>
              <a:t>form of command injection, this attack can allow a user to insert arbitrary code and then remotely execute it on a </a:t>
            </a:r>
            <a:r>
              <a:rPr lang="en-US" dirty="0" smtClean="0"/>
              <a:t>system.</a:t>
            </a:r>
          </a:p>
          <a:p>
            <a:r>
              <a:rPr lang="en-US" dirty="0" smtClean="0"/>
              <a:t>This </a:t>
            </a:r>
            <a:r>
              <a:rPr lang="en-US" dirty="0"/>
              <a:t>is a form of input validation failure, as users should not have the ability to change the way a program interacts with the host OS outside of a set of defined and approved methods.</a:t>
            </a:r>
          </a:p>
        </p:txBody>
      </p:sp>
    </p:spTree>
    <p:extLst>
      <p:ext uri="{BB962C8B-B14F-4D97-AF65-F5344CB8AC3E}">
        <p14:creationId xmlns:p14="http://schemas.microsoft.com/office/powerpoint/2010/main" val="3552980248"/>
      </p:ext>
    </p:extLst>
  </p:cSld>
  <p:clrMapOvr>
    <a:masterClrMapping/>
  </p:clrMapOvr>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Open Vulnerability </a:t>
            </a:r>
            <a:r>
              <a:rPr lang="en-US" dirty="0" smtClean="0"/>
              <a:t/>
            </a:r>
            <a:br>
              <a:rPr lang="en-US" dirty="0" smtClean="0"/>
            </a:br>
            <a:r>
              <a:rPr lang="en-US" dirty="0" smtClean="0"/>
              <a:t>and Assessment Language</a:t>
            </a:r>
            <a:endParaRPr lang="en-US" dirty="0"/>
          </a:p>
        </p:txBody>
      </p:sp>
      <p:sp>
        <p:nvSpPr>
          <p:cNvPr id="3" name="Content Placeholder 2"/>
          <p:cNvSpPr>
            <a:spLocks noGrp="1"/>
          </p:cNvSpPr>
          <p:nvPr>
            <p:ph idx="1"/>
          </p:nvPr>
        </p:nvSpPr>
        <p:spPr/>
        <p:txBody>
          <a:bodyPr/>
          <a:lstStyle/>
          <a:p>
            <a:r>
              <a:rPr lang="en-US" dirty="0"/>
              <a:t>MITRE has developed a taxonomy of vulnerabilities, the Common Vulnerabilities and Exposures (CVE</a:t>
            </a:r>
            <a:r>
              <a:rPr lang="en-US" dirty="0" smtClean="0"/>
              <a:t>).</a:t>
            </a:r>
          </a:p>
          <a:p>
            <a:r>
              <a:rPr lang="en-US" dirty="0"/>
              <a:t>The CVE led to efforts such as the development of the Open Vulnerability and Assessment Language (OVAL). </a:t>
            </a:r>
            <a:endParaRPr lang="en-US" dirty="0" smtClean="0"/>
          </a:p>
          <a:p>
            <a:r>
              <a:rPr lang="en-US" dirty="0" smtClean="0"/>
              <a:t>OVAL </a:t>
            </a:r>
            <a:r>
              <a:rPr lang="en-US" dirty="0"/>
              <a:t>comprises two main elements</a:t>
            </a:r>
            <a:r>
              <a:rPr lang="en-US" dirty="0" smtClean="0"/>
              <a:t>:</a:t>
            </a:r>
          </a:p>
          <a:p>
            <a:pPr lvl="1"/>
            <a:r>
              <a:rPr lang="en-US" dirty="0" smtClean="0"/>
              <a:t>An </a:t>
            </a:r>
            <a:r>
              <a:rPr lang="en-US" dirty="0"/>
              <a:t>XML-based machine-readable language for describing </a:t>
            </a:r>
            <a:r>
              <a:rPr lang="en-US" dirty="0" smtClean="0"/>
              <a:t>vulnerabilities</a:t>
            </a:r>
          </a:p>
          <a:p>
            <a:pPr lvl="1"/>
            <a:r>
              <a:rPr lang="en-US" dirty="0" smtClean="0"/>
              <a:t>A repository</a:t>
            </a:r>
            <a:endParaRPr lang="en-US" dirty="0"/>
          </a:p>
        </p:txBody>
      </p:sp>
    </p:spTree>
    <p:extLst>
      <p:ext uri="{BB962C8B-B14F-4D97-AF65-F5344CB8AC3E}">
        <p14:creationId xmlns:p14="http://schemas.microsoft.com/office/powerpoint/2010/main" val="1254279144"/>
      </p:ext>
    </p:extLst>
  </p:cSld>
  <p:clrMapOvr>
    <a:masterClrMapping/>
  </p:clrMapOvr>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Hardening</a:t>
            </a:r>
          </a:p>
        </p:txBody>
      </p:sp>
      <p:sp>
        <p:nvSpPr>
          <p:cNvPr id="4" name="Content Placeholder 3"/>
          <p:cNvSpPr>
            <a:spLocks noGrp="1"/>
          </p:cNvSpPr>
          <p:nvPr>
            <p:ph idx="1"/>
          </p:nvPr>
        </p:nvSpPr>
        <p:spPr/>
        <p:txBody>
          <a:bodyPr/>
          <a:lstStyle/>
          <a:p>
            <a:r>
              <a:rPr lang="en-US" dirty="0"/>
              <a:t>Application hardening works in the same fashion as system </a:t>
            </a:r>
            <a:r>
              <a:rPr lang="en-US" dirty="0" smtClean="0"/>
              <a:t>hardening.</a:t>
            </a:r>
          </a:p>
          <a:p>
            <a:pPr lvl="1"/>
            <a:r>
              <a:rPr lang="en-US" dirty="0" smtClean="0"/>
              <a:t>The </a:t>
            </a:r>
            <a:r>
              <a:rPr lang="en-US" dirty="0"/>
              <a:t>first step is the removal of unnecessary components or options. </a:t>
            </a:r>
            <a:endParaRPr lang="en-US" dirty="0" smtClean="0"/>
          </a:p>
          <a:p>
            <a:pPr lvl="1"/>
            <a:r>
              <a:rPr lang="en-US" dirty="0" smtClean="0"/>
              <a:t>The </a:t>
            </a:r>
            <a:r>
              <a:rPr lang="en-US" dirty="0"/>
              <a:t>second step is the proper configuration of the system as it is implemented</a:t>
            </a:r>
            <a:r>
              <a:rPr lang="en-US" dirty="0" smtClean="0"/>
              <a:t>.</a:t>
            </a:r>
          </a:p>
          <a:p>
            <a:r>
              <a:rPr lang="en-US" dirty="0"/>
              <a:t>The primary tools used to ensure a hardened system are a secure application configuration baseline and a patch management </a:t>
            </a:r>
            <a:r>
              <a:rPr lang="en-US" dirty="0" smtClean="0"/>
              <a:t>process.</a:t>
            </a:r>
            <a:endParaRPr lang="en-US" dirty="0"/>
          </a:p>
        </p:txBody>
      </p:sp>
    </p:spTree>
    <p:extLst>
      <p:ext uri="{BB962C8B-B14F-4D97-AF65-F5344CB8AC3E}">
        <p14:creationId xmlns:p14="http://schemas.microsoft.com/office/powerpoint/2010/main" val="1470054707"/>
      </p:ext>
    </p:extLst>
  </p:cSld>
  <p:clrMapOvr>
    <a:masterClrMapping/>
  </p:clrMapOvr>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Application Configuration Baseline</a:t>
            </a:r>
          </a:p>
        </p:txBody>
      </p:sp>
      <p:sp>
        <p:nvSpPr>
          <p:cNvPr id="3" name="Content Placeholder 2"/>
          <p:cNvSpPr>
            <a:spLocks noGrp="1"/>
          </p:cNvSpPr>
          <p:nvPr>
            <p:ph idx="1"/>
          </p:nvPr>
        </p:nvSpPr>
        <p:spPr/>
        <p:txBody>
          <a:bodyPr/>
          <a:lstStyle/>
          <a:p>
            <a:r>
              <a:rPr lang="en-US" dirty="0" smtClean="0"/>
              <a:t>An </a:t>
            </a:r>
            <a:r>
              <a:rPr lang="en-US" i="1" dirty="0"/>
              <a:t>application configuration baseline </a:t>
            </a:r>
            <a:r>
              <a:rPr lang="en-US" dirty="0"/>
              <a:t>outlines the proper settings and configurations for </a:t>
            </a:r>
            <a:r>
              <a:rPr lang="en-US" dirty="0" smtClean="0"/>
              <a:t>an application </a:t>
            </a:r>
            <a:r>
              <a:rPr lang="en-US" dirty="0"/>
              <a:t>or set of applications</a:t>
            </a:r>
            <a:r>
              <a:rPr lang="en-US" dirty="0" smtClean="0"/>
              <a:t>.</a:t>
            </a:r>
          </a:p>
          <a:p>
            <a:pPr lvl="1"/>
            <a:r>
              <a:rPr lang="en-US" dirty="0" smtClean="0"/>
              <a:t>These </a:t>
            </a:r>
            <a:r>
              <a:rPr lang="en-US" dirty="0"/>
              <a:t>settings include many elements, from application settings to security </a:t>
            </a:r>
            <a:r>
              <a:rPr lang="en-US" dirty="0" smtClean="0"/>
              <a:t>settings.</a:t>
            </a:r>
          </a:p>
          <a:p>
            <a:pPr lvl="1"/>
            <a:r>
              <a:rPr lang="en-US" dirty="0" smtClean="0"/>
              <a:t>Protection </a:t>
            </a:r>
            <a:r>
              <a:rPr lang="en-US" dirty="0"/>
              <a:t>of the settings is crucial, and the most common mechanisms used to protect them include access control lists and protected </a:t>
            </a:r>
            <a:r>
              <a:rPr lang="en-US" dirty="0" smtClean="0"/>
              <a:t>directories.</a:t>
            </a:r>
          </a:p>
          <a:p>
            <a:pPr lvl="1"/>
            <a:r>
              <a:rPr lang="en-US" dirty="0" smtClean="0"/>
              <a:t>The </a:t>
            </a:r>
            <a:r>
              <a:rPr lang="en-US" dirty="0"/>
              <a:t>documentation of the desired settings is an important security document, assisting administrators in ensuring that proper configurations are maintained across updates.</a:t>
            </a:r>
          </a:p>
        </p:txBody>
      </p:sp>
    </p:spTree>
    <p:extLst>
      <p:ext uri="{BB962C8B-B14F-4D97-AF65-F5344CB8AC3E}">
        <p14:creationId xmlns:p14="http://schemas.microsoft.com/office/powerpoint/2010/main" val="1455797492"/>
      </p:ext>
    </p:extLst>
  </p:cSld>
  <p:clrMapOvr>
    <a:masterClrMapping/>
  </p:clrMapOvr>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Application </a:t>
            </a:r>
            <a:r>
              <a:rPr lang="en-US" dirty="0"/>
              <a:t>Patch Management</a:t>
            </a:r>
          </a:p>
        </p:txBody>
      </p:sp>
      <p:sp>
        <p:nvSpPr>
          <p:cNvPr id="3" name="Content Placeholder 2"/>
          <p:cNvSpPr>
            <a:spLocks noGrp="1"/>
          </p:cNvSpPr>
          <p:nvPr>
            <p:ph idx="1"/>
          </p:nvPr>
        </p:nvSpPr>
        <p:spPr/>
        <p:txBody>
          <a:bodyPr/>
          <a:lstStyle/>
          <a:p>
            <a:r>
              <a:rPr lang="en-US" dirty="0"/>
              <a:t>Application patch management is a fundamental component of application and system </a:t>
            </a:r>
            <a:r>
              <a:rPr lang="en-US" dirty="0" smtClean="0"/>
              <a:t>hardening.</a:t>
            </a:r>
          </a:p>
          <a:p>
            <a:pPr lvl="1"/>
            <a:r>
              <a:rPr lang="en-US" dirty="0" smtClean="0"/>
              <a:t>The </a:t>
            </a:r>
            <a:r>
              <a:rPr lang="en-US" dirty="0"/>
              <a:t>objective is to be running the most secure version of an </a:t>
            </a:r>
            <a:r>
              <a:rPr lang="en-US" dirty="0" smtClean="0"/>
              <a:t>application.</a:t>
            </a:r>
          </a:p>
          <a:p>
            <a:pPr lvl="1"/>
            <a:r>
              <a:rPr lang="en-US" dirty="0" smtClean="0"/>
              <a:t>Most </a:t>
            </a:r>
            <a:r>
              <a:rPr lang="en-US" dirty="0"/>
              <a:t>updates and patches include fixing security issues and closing vulnerabilities</a:t>
            </a:r>
            <a:r>
              <a:rPr lang="en-US" dirty="0" smtClean="0"/>
              <a:t>.</a:t>
            </a:r>
          </a:p>
          <a:p>
            <a:pPr lvl="1"/>
            <a:r>
              <a:rPr lang="en-US" dirty="0"/>
              <a:t>C</a:t>
            </a:r>
            <a:r>
              <a:rPr lang="en-US" dirty="0" smtClean="0"/>
              <a:t>urrent </a:t>
            </a:r>
            <a:r>
              <a:rPr lang="en-US" dirty="0"/>
              <a:t>patching is a requirement of many compliance schemes as </a:t>
            </a:r>
            <a:r>
              <a:rPr lang="en-US" dirty="0" smtClean="0"/>
              <a:t>well.</a:t>
            </a:r>
          </a:p>
          <a:p>
            <a:pPr lvl="1"/>
            <a:r>
              <a:rPr lang="en-US" dirty="0" smtClean="0"/>
              <a:t>Some </a:t>
            </a:r>
            <a:r>
              <a:rPr lang="en-US" dirty="0"/>
              <a:t>patches may result in </a:t>
            </a:r>
            <a:r>
              <a:rPr lang="en-US" dirty="0" smtClean="0"/>
              <a:t>production system problems.</a:t>
            </a:r>
          </a:p>
          <a:p>
            <a:pPr lvl="1"/>
            <a:r>
              <a:rPr lang="en-US" dirty="0" smtClean="0"/>
              <a:t>A </a:t>
            </a:r>
            <a:r>
              <a:rPr lang="en-US" dirty="0"/>
              <a:t>formal system of patch management is needed to test and implement patches in a change-controlled manner.</a:t>
            </a:r>
          </a:p>
        </p:txBody>
      </p:sp>
    </p:spTree>
    <p:extLst>
      <p:ext uri="{BB962C8B-B14F-4D97-AF65-F5344CB8AC3E}">
        <p14:creationId xmlns:p14="http://schemas.microsoft.com/office/powerpoint/2010/main" val="1054372028"/>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NoSQL Databases vs. SQL Databases</a:t>
            </a:r>
            <a:endParaRPr lang="en-US" dirty="0"/>
          </a:p>
        </p:txBody>
      </p:sp>
      <p:sp>
        <p:nvSpPr>
          <p:cNvPr id="3" name="Content Placeholder 2"/>
          <p:cNvSpPr>
            <a:spLocks noGrp="1"/>
          </p:cNvSpPr>
          <p:nvPr>
            <p:ph idx="1"/>
          </p:nvPr>
        </p:nvSpPr>
        <p:spPr/>
        <p:txBody>
          <a:bodyPr/>
          <a:lstStyle/>
          <a:p>
            <a:r>
              <a:rPr lang="en-US" dirty="0"/>
              <a:t>Current programming trends include topics such as whether to use SQL databases or NoSQL databases</a:t>
            </a:r>
            <a:r>
              <a:rPr lang="en-US" dirty="0" smtClean="0"/>
              <a:t>.</a:t>
            </a:r>
          </a:p>
          <a:p>
            <a:pPr lvl="1"/>
            <a:r>
              <a:rPr lang="en-US" dirty="0" smtClean="0"/>
              <a:t>SQL </a:t>
            </a:r>
            <a:r>
              <a:rPr lang="en-US" dirty="0"/>
              <a:t>databases are those that use Structured Query Language to manipulate items that are referenced in a relational manner in the form of </a:t>
            </a:r>
            <a:r>
              <a:rPr lang="en-US" dirty="0" smtClean="0"/>
              <a:t>tables.</a:t>
            </a:r>
          </a:p>
          <a:p>
            <a:pPr lvl="1"/>
            <a:r>
              <a:rPr lang="en-US" dirty="0" smtClean="0"/>
              <a:t>NoSQL </a:t>
            </a:r>
            <a:r>
              <a:rPr lang="en-US" dirty="0"/>
              <a:t>refers to data stores that employ neither SQL nor relational table structures. </a:t>
            </a:r>
            <a:endParaRPr lang="en-US" dirty="0" smtClean="0"/>
          </a:p>
          <a:p>
            <a:r>
              <a:rPr lang="en-US" dirty="0" smtClean="0"/>
              <a:t>Each </a:t>
            </a:r>
            <a:r>
              <a:rPr lang="en-US" dirty="0"/>
              <a:t>system has its strengths and weaknesses, and both can be used for a wide range of data storage needs.</a:t>
            </a:r>
          </a:p>
        </p:txBody>
      </p:sp>
    </p:spTree>
    <p:extLst>
      <p:ext uri="{BB962C8B-B14F-4D97-AF65-F5344CB8AC3E}">
        <p14:creationId xmlns:p14="http://schemas.microsoft.com/office/powerpoint/2010/main" val="3751900880"/>
      </p:ext>
    </p:extLst>
  </p:cSld>
  <p:clrMapOvr>
    <a:masterClrMapping/>
  </p:clrMapOvr>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dirty="0"/>
              <a:t>Server-Side vs. Client-Side Validation</a:t>
            </a:r>
            <a:endParaRPr lang="en-US" dirty="0"/>
          </a:p>
        </p:txBody>
      </p:sp>
      <p:sp>
        <p:nvSpPr>
          <p:cNvPr id="3" name="Content Placeholder 2"/>
          <p:cNvSpPr>
            <a:spLocks noGrp="1"/>
          </p:cNvSpPr>
          <p:nvPr>
            <p:ph idx="1"/>
          </p:nvPr>
        </p:nvSpPr>
        <p:spPr/>
        <p:txBody>
          <a:bodyPr/>
          <a:lstStyle/>
          <a:p>
            <a:r>
              <a:rPr lang="en-US" dirty="0" smtClean="0"/>
              <a:t>There </a:t>
            </a:r>
            <a:r>
              <a:rPr lang="en-US" dirty="0"/>
              <a:t>are advantages to verifying data elements on a client before sending to the </a:t>
            </a:r>
            <a:r>
              <a:rPr lang="en-US" dirty="0" smtClean="0"/>
              <a:t>server—namely</a:t>
            </a:r>
            <a:r>
              <a:rPr lang="en-US" dirty="0"/>
              <a:t>, </a:t>
            </a:r>
            <a:r>
              <a:rPr lang="en-US" dirty="0" smtClean="0"/>
              <a:t>efficiency.</a:t>
            </a:r>
          </a:p>
          <a:p>
            <a:r>
              <a:rPr lang="en-US" dirty="0" smtClean="0"/>
              <a:t>Doing </a:t>
            </a:r>
            <a:r>
              <a:rPr lang="en-US" dirty="0"/>
              <a:t>checks on the client saves a round-trip, and its delays, before a user can be alerted to a </a:t>
            </a:r>
            <a:r>
              <a:rPr lang="en-US" dirty="0" smtClean="0"/>
              <a:t>problem.</a:t>
            </a:r>
          </a:p>
          <a:p>
            <a:pPr lvl="1"/>
            <a:r>
              <a:rPr lang="en-US" dirty="0" smtClean="0"/>
              <a:t>This </a:t>
            </a:r>
            <a:r>
              <a:rPr lang="en-US" dirty="0"/>
              <a:t>can improve usability of software interfaces</a:t>
            </a:r>
            <a:r>
              <a:rPr lang="en-US" dirty="0" smtClean="0"/>
              <a:t>.</a:t>
            </a:r>
          </a:p>
          <a:p>
            <a:r>
              <a:rPr lang="en-US" dirty="0"/>
              <a:t>The client is not a suitable place to perform any critical value checks or security checks</a:t>
            </a:r>
            <a:r>
              <a:rPr lang="en-US" dirty="0" smtClean="0"/>
              <a:t>.</a:t>
            </a:r>
          </a:p>
          <a:p>
            <a:pPr lvl="1"/>
            <a:r>
              <a:rPr lang="en-US" dirty="0"/>
              <a:t>T</a:t>
            </a:r>
            <a:r>
              <a:rPr lang="en-US" dirty="0" smtClean="0"/>
              <a:t>he </a:t>
            </a:r>
            <a:r>
              <a:rPr lang="en-US" dirty="0"/>
              <a:t>client can change anything after the check. </a:t>
            </a:r>
            <a:endParaRPr lang="en-US" dirty="0" smtClean="0"/>
          </a:p>
          <a:p>
            <a:pPr lvl="1"/>
            <a:r>
              <a:rPr lang="en-US" dirty="0" smtClean="0"/>
              <a:t>The </a:t>
            </a:r>
            <a:r>
              <a:rPr lang="en-US" dirty="0"/>
              <a:t>data can be altered while in </a:t>
            </a:r>
            <a:r>
              <a:rPr lang="en-US" dirty="0" smtClean="0"/>
              <a:t>transit </a:t>
            </a:r>
            <a:r>
              <a:rPr lang="en-US" dirty="0"/>
              <a:t>or at </a:t>
            </a:r>
            <a:r>
              <a:rPr lang="en-US" dirty="0" smtClean="0"/>
              <a:t>a proxy.</a:t>
            </a:r>
            <a:endParaRPr lang="en-US" dirty="0"/>
          </a:p>
        </p:txBody>
      </p:sp>
    </p:spTree>
    <p:extLst>
      <p:ext uri="{BB962C8B-B14F-4D97-AF65-F5344CB8AC3E}">
        <p14:creationId xmlns:p14="http://schemas.microsoft.com/office/powerpoint/2010/main" val="1924821818"/>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562600"/>
            <a:ext cx="7924800" cy="457200"/>
          </a:xfrm>
        </p:spPr>
        <p:txBody>
          <a:bodyPr/>
          <a:lstStyle/>
          <a:p>
            <a:r>
              <a:rPr lang="en-US" dirty="0"/>
              <a:t>Figure 16.4 Viruses commonly spread through e-mail attachments.</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1514" y="1600200"/>
            <a:ext cx="6020972" cy="3655590"/>
          </a:xfrm>
          <a:prstGeom prst="rect">
            <a:avLst/>
          </a:prstGeom>
        </p:spPr>
      </p:pic>
    </p:spTree>
    <p:extLst>
      <p:ext uri="{BB962C8B-B14F-4D97-AF65-F5344CB8AC3E}">
        <p14:creationId xmlns:p14="http://schemas.microsoft.com/office/powerpoint/2010/main" val="327799000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a:t>
            </a:r>
            <a:r>
              <a:rPr lang="en-US" dirty="0" smtClean="0"/>
              <a:t>Code (</a:t>
            </a:r>
            <a:r>
              <a:rPr lang="en-US" i="1" dirty="0" smtClean="0"/>
              <a:t>continued</a:t>
            </a:r>
            <a:r>
              <a:rPr lang="en-US" dirty="0" smtClean="0"/>
              <a:t>)</a:t>
            </a:r>
            <a:endParaRPr lang="en-US" dirty="0"/>
          </a:p>
        </p:txBody>
      </p:sp>
      <p:sp>
        <p:nvSpPr>
          <p:cNvPr id="9220" name="Content Placeholder 2"/>
          <p:cNvSpPr>
            <a:spLocks noGrp="1"/>
          </p:cNvSpPr>
          <p:nvPr>
            <p:ph idx="1"/>
          </p:nvPr>
        </p:nvSpPr>
        <p:spPr/>
        <p:txBody>
          <a:bodyPr/>
          <a:lstStyle/>
          <a:p>
            <a:r>
              <a:rPr lang="en-US" dirty="0">
                <a:ea typeface="ＭＳ Ｐゴシック" pitchFamily="-105" charset="-128"/>
              </a:rPr>
              <a:t>When active content was designed for the Web, in the form of Java </a:t>
            </a:r>
            <a:r>
              <a:rPr lang="en-US" dirty="0" smtClean="0">
                <a:ea typeface="ＭＳ Ｐゴシック" pitchFamily="-105" charset="-128"/>
              </a:rPr>
              <a:t>and ActiveX </a:t>
            </a:r>
            <a:r>
              <a:rPr lang="en-US" dirty="0">
                <a:ea typeface="ＭＳ Ｐゴシック" pitchFamily="-105" charset="-128"/>
              </a:rPr>
              <a:t>scripts, these scripts were interpreted and run by the web </a:t>
            </a:r>
            <a:r>
              <a:rPr lang="en-US" dirty="0" smtClean="0">
                <a:ea typeface="ＭＳ Ｐゴシック" pitchFamily="-105" charset="-128"/>
              </a:rPr>
              <a:t>browser.</a:t>
            </a:r>
          </a:p>
          <a:p>
            <a:r>
              <a:rPr lang="en-US" dirty="0" smtClean="0">
                <a:ea typeface="ＭＳ Ｐゴシック" pitchFamily="-105" charset="-128"/>
              </a:rPr>
              <a:t>E-mail </a:t>
            </a:r>
            <a:r>
              <a:rPr lang="en-US" dirty="0">
                <a:ea typeface="ＭＳ Ｐゴシック" pitchFamily="-105" charset="-128"/>
              </a:rPr>
              <a:t>programs also would run these scripts, and </a:t>
            </a:r>
            <a:r>
              <a:rPr lang="en-US" dirty="0" smtClean="0">
                <a:ea typeface="ＭＳ Ｐゴシック" pitchFamily="-105" charset="-128"/>
              </a:rPr>
              <a:t>that is </a:t>
            </a:r>
            <a:r>
              <a:rPr lang="en-US" dirty="0">
                <a:ea typeface="ＭＳ Ｐゴシック" pitchFamily="-105" charset="-128"/>
              </a:rPr>
              <a:t>when the </a:t>
            </a:r>
            <a:r>
              <a:rPr lang="en-US" dirty="0" smtClean="0">
                <a:ea typeface="ＭＳ Ｐゴシック" pitchFamily="-105" charset="-128"/>
              </a:rPr>
              <a:t>trouble began.</a:t>
            </a:r>
          </a:p>
          <a:p>
            <a:r>
              <a:rPr lang="en-US" dirty="0" smtClean="0">
                <a:ea typeface="ＭＳ Ｐゴシック" pitchFamily="-105" charset="-128"/>
              </a:rPr>
              <a:t>Some </a:t>
            </a:r>
            <a:r>
              <a:rPr lang="en-US" dirty="0">
                <a:ea typeface="ＭＳ Ｐゴシック" pitchFamily="-105" charset="-128"/>
              </a:rPr>
              <a:t>e-mail programs, most notably Microsoft Outlook, use a preview pane, which allows users to read e-mails without opening them in </a:t>
            </a:r>
            <a:r>
              <a:rPr lang="en-US" dirty="0" smtClean="0">
                <a:ea typeface="ＭＳ Ｐゴシック" pitchFamily="-105" charset="-128"/>
              </a:rPr>
              <a:t>the full screen.</a:t>
            </a:r>
            <a:endParaRPr lang="en-US" dirty="0">
              <a:ea typeface="ＭＳ Ｐゴシック" pitchFamily="-105" charset="-128"/>
            </a:endParaRPr>
          </a:p>
        </p:txBody>
      </p:sp>
    </p:spTree>
    <p:extLst>
      <p:ext uri="{BB962C8B-B14F-4D97-AF65-F5344CB8AC3E}">
        <p14:creationId xmlns:p14="http://schemas.microsoft.com/office/powerpoint/2010/main" val="2446526913"/>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990600"/>
            <a:ext cx="8229600" cy="647700"/>
          </a:xfrm>
        </p:spPr>
        <p:txBody>
          <a:bodyPr/>
          <a:lstStyle/>
          <a:p>
            <a:r>
              <a:rPr lang="en-AU" dirty="0" smtClean="0"/>
              <a:t>Module 9 Learning Objectives</a:t>
            </a:r>
            <a:endParaRPr lang="en-AU" dirty="0"/>
          </a:p>
        </p:txBody>
      </p:sp>
      <p:sp>
        <p:nvSpPr>
          <p:cNvPr id="3" name="Content Placeholder 2"/>
          <p:cNvSpPr>
            <a:spLocks noGrp="1"/>
          </p:cNvSpPr>
          <p:nvPr>
            <p:ph idx="1"/>
          </p:nvPr>
        </p:nvSpPr>
        <p:spPr>
          <a:xfrm>
            <a:off x="0" y="1601958"/>
            <a:ext cx="9144000" cy="4144963"/>
          </a:xfrm>
        </p:spPr>
        <p:txBody>
          <a:bodyPr/>
          <a:lstStyle/>
          <a:p>
            <a:pPr marL="0" indent="0">
              <a:buNone/>
            </a:pPr>
            <a:r>
              <a:rPr lang="en-AU" sz="2000" dirty="0"/>
              <a:t>On successful completion of this module, you should be able to:</a:t>
            </a:r>
          </a:p>
          <a:p>
            <a:pPr lvl="1"/>
            <a:r>
              <a:rPr lang="en-AU" sz="1600" dirty="0" smtClean="0"/>
              <a:t>describe </a:t>
            </a:r>
            <a:r>
              <a:rPr lang="en-AU" sz="1600" dirty="0"/>
              <a:t>security issues associated with email and implement appropriate </a:t>
            </a:r>
            <a:r>
              <a:rPr lang="en-AU" sz="1600" dirty="0" smtClean="0"/>
              <a:t>security practices</a:t>
            </a:r>
            <a:endParaRPr lang="en-AU" sz="1600" dirty="0"/>
          </a:p>
          <a:p>
            <a:pPr lvl="1"/>
            <a:r>
              <a:rPr lang="en-AU" sz="1600" dirty="0" smtClean="0"/>
              <a:t>describe </a:t>
            </a:r>
            <a:r>
              <a:rPr lang="en-AU" sz="1600" dirty="0"/>
              <a:t>security issues associated with instant messaging protocols</a:t>
            </a:r>
          </a:p>
          <a:p>
            <a:pPr lvl="1"/>
            <a:r>
              <a:rPr lang="en-AU" sz="1600" dirty="0" smtClean="0"/>
              <a:t>describe </a:t>
            </a:r>
            <a:r>
              <a:rPr lang="en-AU" sz="1600" dirty="0"/>
              <a:t>the functioning of SSL/TLS protocol suite</a:t>
            </a:r>
          </a:p>
          <a:p>
            <a:pPr lvl="1"/>
            <a:r>
              <a:rPr lang="en-AU" sz="1600" dirty="0" smtClean="0"/>
              <a:t>explain </a:t>
            </a:r>
            <a:r>
              <a:rPr lang="en-AU" sz="1600" dirty="0"/>
              <a:t>web applications plugins and associated security issues</a:t>
            </a:r>
          </a:p>
          <a:p>
            <a:pPr lvl="1"/>
            <a:r>
              <a:rPr lang="en-AU" sz="1600" dirty="0" smtClean="0"/>
              <a:t>describe </a:t>
            </a:r>
            <a:r>
              <a:rPr lang="en-AU" sz="1600" dirty="0"/>
              <a:t>secure file transfer options</a:t>
            </a:r>
          </a:p>
          <a:p>
            <a:pPr lvl="1"/>
            <a:r>
              <a:rPr lang="en-AU" sz="1600" dirty="0" smtClean="0"/>
              <a:t>explain </a:t>
            </a:r>
            <a:r>
              <a:rPr lang="en-AU" sz="1600" dirty="0"/>
              <a:t>directory usage for data retrieval</a:t>
            </a:r>
          </a:p>
          <a:p>
            <a:pPr lvl="1"/>
            <a:r>
              <a:rPr lang="en-AU" sz="1600" dirty="0" smtClean="0"/>
              <a:t>explain </a:t>
            </a:r>
            <a:r>
              <a:rPr lang="en-AU" sz="1600" dirty="0"/>
              <a:t>scripting and other Internet options which are security concerns</a:t>
            </a:r>
          </a:p>
          <a:p>
            <a:pPr lvl="1"/>
            <a:r>
              <a:rPr lang="en-AU" sz="1600" dirty="0" smtClean="0"/>
              <a:t>use </a:t>
            </a:r>
            <a:r>
              <a:rPr lang="en-AU" sz="1600" dirty="0"/>
              <a:t>of cookies to maintain parameters between web pages</a:t>
            </a:r>
          </a:p>
          <a:p>
            <a:pPr lvl="1"/>
            <a:r>
              <a:rPr lang="en-AU" sz="1600" dirty="0" smtClean="0"/>
              <a:t>examine </a:t>
            </a:r>
            <a:r>
              <a:rPr lang="en-AU" sz="1600" dirty="0"/>
              <a:t>web based application security issues</a:t>
            </a:r>
          </a:p>
          <a:p>
            <a:pPr lvl="1"/>
            <a:r>
              <a:rPr lang="en-AU" sz="1600" dirty="0" smtClean="0"/>
              <a:t>describe </a:t>
            </a:r>
            <a:r>
              <a:rPr lang="en-AU" sz="1600" dirty="0"/>
              <a:t>how secure coding can be incorporated into software development processing</a:t>
            </a:r>
          </a:p>
          <a:p>
            <a:pPr lvl="1"/>
            <a:r>
              <a:rPr lang="en-AU" sz="1600" dirty="0"/>
              <a:t>l</a:t>
            </a:r>
            <a:r>
              <a:rPr lang="en-AU" sz="1600" dirty="0" smtClean="0"/>
              <a:t>ist </a:t>
            </a:r>
            <a:r>
              <a:rPr lang="en-AU" sz="1600" dirty="0"/>
              <a:t>major causes of coding errors and their root causes</a:t>
            </a:r>
          </a:p>
          <a:p>
            <a:pPr lvl="1"/>
            <a:r>
              <a:rPr lang="en-AU" sz="1600" dirty="0" smtClean="0"/>
              <a:t>describe </a:t>
            </a:r>
            <a:r>
              <a:rPr lang="en-AU" sz="1600" dirty="0"/>
              <a:t>good software development practices and explain how they impact </a:t>
            </a:r>
            <a:r>
              <a:rPr lang="en-AU" sz="1600" dirty="0" smtClean="0"/>
              <a:t>on application </a:t>
            </a:r>
            <a:r>
              <a:rPr lang="en-AU" sz="1600" dirty="0"/>
              <a:t>security</a:t>
            </a:r>
          </a:p>
          <a:p>
            <a:pPr lvl="1"/>
            <a:r>
              <a:rPr lang="en-AU" sz="1600" dirty="0" smtClean="0"/>
              <a:t>describe </a:t>
            </a:r>
            <a:r>
              <a:rPr lang="en-AU" sz="1600" dirty="0"/>
              <a:t>how using a software development process enforces security inclusion in </a:t>
            </a:r>
            <a:r>
              <a:rPr lang="en-AU" sz="1600" dirty="0" smtClean="0"/>
              <a:t>a software </a:t>
            </a:r>
            <a:r>
              <a:rPr lang="en-AU" sz="1600" dirty="0"/>
              <a:t>development project.</a:t>
            </a:r>
          </a:p>
          <a:p>
            <a:pPr lvl="1"/>
            <a:r>
              <a:rPr lang="en-AU" sz="1600" dirty="0" smtClean="0"/>
              <a:t>list </a:t>
            </a:r>
            <a:r>
              <a:rPr lang="en-AU" sz="1600" dirty="0"/>
              <a:t>application hardening technique</a:t>
            </a:r>
          </a:p>
        </p:txBody>
      </p:sp>
    </p:spTree>
    <p:extLst>
      <p:ext uri="{BB962C8B-B14F-4D97-AF65-F5344CB8AC3E}">
        <p14:creationId xmlns:p14="http://schemas.microsoft.com/office/powerpoint/2010/main" val="135274668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1181100" y="5410200"/>
            <a:ext cx="6781800" cy="457200"/>
          </a:xfrm>
        </p:spPr>
        <p:txBody>
          <a:bodyPr/>
          <a:lstStyle/>
          <a:p>
            <a:pPr algn="l"/>
            <a:r>
              <a:rPr lang="en-US" dirty="0"/>
              <a:t>Figure 16.5 The preview pane on the right can execute code in e-mails without opening them.</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99614" y="1600200"/>
            <a:ext cx="5944772" cy="3609325"/>
          </a:xfrm>
          <a:prstGeom prst="rect">
            <a:avLst/>
          </a:prstGeom>
        </p:spPr>
      </p:pic>
    </p:spTree>
    <p:extLst>
      <p:ext uri="{BB962C8B-B14F-4D97-AF65-F5344CB8AC3E}">
        <p14:creationId xmlns:p14="http://schemas.microsoft.com/office/powerpoint/2010/main" val="16644916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a:t>
            </a:r>
            <a:r>
              <a:rPr lang="en-US" dirty="0" smtClean="0"/>
              <a:t>Code (</a:t>
            </a:r>
            <a:r>
              <a:rPr lang="en-US" i="1" dirty="0" smtClean="0"/>
              <a:t>continued</a:t>
            </a:r>
            <a:r>
              <a:rPr lang="en-US" dirty="0" smtClean="0"/>
              <a:t>)</a:t>
            </a:r>
            <a:endParaRPr lang="en-US" dirty="0"/>
          </a:p>
        </p:txBody>
      </p:sp>
      <p:sp>
        <p:nvSpPr>
          <p:cNvPr id="9220" name="Content Placeholder 2"/>
          <p:cNvSpPr>
            <a:spLocks noGrp="1"/>
          </p:cNvSpPr>
          <p:nvPr>
            <p:ph idx="1"/>
          </p:nvPr>
        </p:nvSpPr>
        <p:spPr/>
        <p:txBody>
          <a:bodyPr/>
          <a:lstStyle/>
          <a:p>
            <a:r>
              <a:rPr lang="en-US" dirty="0">
                <a:ea typeface="ＭＳ Ｐゴシック" pitchFamily="-105" charset="-128"/>
              </a:rPr>
              <a:t>All malware is a security </a:t>
            </a:r>
            <a:r>
              <a:rPr lang="en-US" dirty="0" smtClean="0">
                <a:ea typeface="ＭＳ Ｐゴシック" pitchFamily="-105" charset="-128"/>
              </a:rPr>
              <a:t>threat.</a:t>
            </a:r>
          </a:p>
          <a:p>
            <a:r>
              <a:rPr lang="en-US" dirty="0" smtClean="0">
                <a:ea typeface="ＭＳ Ｐゴシック" pitchFamily="-105" charset="-128"/>
              </a:rPr>
              <a:t>Antivirus </a:t>
            </a:r>
            <a:r>
              <a:rPr lang="en-US" dirty="0">
                <a:ea typeface="ＭＳ Ｐゴシック" pitchFamily="-105" charset="-128"/>
              </a:rPr>
              <a:t>systems </a:t>
            </a:r>
            <a:r>
              <a:rPr lang="en-US" dirty="0" smtClean="0">
                <a:ea typeface="ＭＳ Ｐゴシック" pitchFamily="-105" charset="-128"/>
              </a:rPr>
              <a:t>are </a:t>
            </a:r>
            <a:r>
              <a:rPr lang="en-US" dirty="0">
                <a:ea typeface="ＭＳ Ｐゴシック" pitchFamily="-105" charset="-128"/>
              </a:rPr>
              <a:t>not a </a:t>
            </a:r>
            <a:r>
              <a:rPr lang="en-US" dirty="0" smtClean="0">
                <a:ea typeface="ＭＳ Ｐゴシック" pitchFamily="-105" charset="-128"/>
              </a:rPr>
              <a:t>panacea.</a:t>
            </a:r>
          </a:p>
          <a:p>
            <a:r>
              <a:rPr lang="en-US" dirty="0" smtClean="0">
                <a:ea typeface="ＭＳ Ｐゴシック" pitchFamily="-105" charset="-128"/>
              </a:rPr>
              <a:t>Worm </a:t>
            </a:r>
            <a:r>
              <a:rPr lang="en-US" dirty="0">
                <a:ea typeface="ＭＳ Ｐゴシック" pitchFamily="-105" charset="-128"/>
              </a:rPr>
              <a:t>prevention </a:t>
            </a:r>
            <a:r>
              <a:rPr lang="en-US" dirty="0" smtClean="0">
                <a:ea typeface="ＭＳ Ｐゴシック" pitchFamily="-105" charset="-128"/>
              </a:rPr>
              <a:t>relies </a:t>
            </a:r>
            <a:r>
              <a:rPr lang="en-US" dirty="0">
                <a:ea typeface="ＭＳ Ｐゴシック" pitchFamily="-105" charset="-128"/>
              </a:rPr>
              <a:t>on patch </a:t>
            </a:r>
            <a:r>
              <a:rPr lang="en-US" dirty="0" smtClean="0">
                <a:ea typeface="ＭＳ Ｐゴシック" pitchFamily="-105" charset="-128"/>
              </a:rPr>
              <a:t>management.</a:t>
            </a:r>
          </a:p>
          <a:p>
            <a:r>
              <a:rPr lang="en-US" dirty="0" smtClean="0">
                <a:ea typeface="ＭＳ Ｐゴシック" pitchFamily="-105" charset="-128"/>
              </a:rPr>
              <a:t>Viruses </a:t>
            </a:r>
            <a:r>
              <a:rPr lang="en-US" dirty="0">
                <a:ea typeface="ＭＳ Ｐゴシック" pitchFamily="-105" charset="-128"/>
              </a:rPr>
              <a:t>are </a:t>
            </a:r>
            <a:r>
              <a:rPr lang="en-US" dirty="0" smtClean="0">
                <a:ea typeface="ＭＳ Ｐゴシック" pitchFamily="-105" charset="-128"/>
              </a:rPr>
              <a:t>user-launched.</a:t>
            </a:r>
          </a:p>
          <a:p>
            <a:r>
              <a:rPr lang="en-US" dirty="0" smtClean="0">
                <a:ea typeface="ＭＳ Ｐゴシック" pitchFamily="-105" charset="-128"/>
              </a:rPr>
              <a:t>People </a:t>
            </a:r>
            <a:r>
              <a:rPr lang="en-US" dirty="0">
                <a:ea typeface="ＭＳ Ｐゴシック" pitchFamily="-105" charset="-128"/>
              </a:rPr>
              <a:t>using the e-mail system create the front line of defense against </a:t>
            </a:r>
            <a:r>
              <a:rPr lang="en-US" dirty="0" smtClean="0">
                <a:ea typeface="ＭＳ Ｐゴシック" pitchFamily="-105" charset="-128"/>
              </a:rPr>
              <a:t>viruses.</a:t>
            </a:r>
          </a:p>
          <a:p>
            <a:r>
              <a:rPr lang="en-US" dirty="0" smtClean="0">
                <a:ea typeface="ＭＳ Ｐゴシック" pitchFamily="-105" charset="-128"/>
              </a:rPr>
              <a:t>Users </a:t>
            </a:r>
            <a:r>
              <a:rPr lang="en-US" dirty="0">
                <a:ea typeface="ＭＳ Ｐゴシック" pitchFamily="-105" charset="-128"/>
              </a:rPr>
              <a:t>need to be educated about </a:t>
            </a:r>
            <a:r>
              <a:rPr lang="en-US" dirty="0" smtClean="0">
                <a:ea typeface="ＭＳ Ｐゴシック" pitchFamily="-105" charset="-128"/>
              </a:rPr>
              <a:t>virus dangers.</a:t>
            </a:r>
          </a:p>
          <a:p>
            <a:r>
              <a:rPr lang="en-US" dirty="0" smtClean="0">
                <a:ea typeface="ＭＳ Ｐゴシック" pitchFamily="-105" charset="-128"/>
              </a:rPr>
              <a:t>Use localized </a:t>
            </a:r>
            <a:r>
              <a:rPr lang="en-US" dirty="0">
                <a:ea typeface="ＭＳ Ｐゴシック" pitchFamily="-105" charset="-128"/>
              </a:rPr>
              <a:t>antivirus scanning </a:t>
            </a:r>
            <a:r>
              <a:rPr lang="en-US" dirty="0" smtClean="0">
                <a:ea typeface="ＭＳ Ｐゴシック" pitchFamily="-105" charset="-128"/>
              </a:rPr>
              <a:t>programs like AVG.</a:t>
            </a:r>
            <a:endParaRPr lang="en-US" dirty="0">
              <a:ea typeface="ＭＳ Ｐゴシック" pitchFamily="-105" charset="-128"/>
            </a:endParaRPr>
          </a:p>
        </p:txBody>
      </p:sp>
    </p:spTree>
    <p:extLst>
      <p:ext uri="{BB962C8B-B14F-4D97-AF65-F5344CB8AC3E}">
        <p14:creationId xmlns:p14="http://schemas.microsoft.com/office/powerpoint/2010/main" val="37747954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95400" y="1676400"/>
            <a:ext cx="6422740" cy="3863680"/>
          </a:xfrm>
          <a:prstGeom prst="rect">
            <a:avLst/>
          </a:prstGeom>
        </p:spPr>
      </p:pic>
    </p:spTree>
    <p:extLst>
      <p:ext uri="{BB962C8B-B14F-4D97-AF65-F5344CB8AC3E}">
        <p14:creationId xmlns:p14="http://schemas.microsoft.com/office/powerpoint/2010/main" val="315532806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Malicious </a:t>
            </a:r>
            <a:r>
              <a:rPr lang="en-US" dirty="0" smtClean="0"/>
              <a:t>Code (</a:t>
            </a:r>
            <a:r>
              <a:rPr lang="en-US" i="1" dirty="0" smtClean="0"/>
              <a:t>continued</a:t>
            </a:r>
            <a:r>
              <a:rPr lang="en-US" dirty="0" smtClean="0"/>
              <a:t>)</a:t>
            </a:r>
            <a:endParaRPr lang="en-US" dirty="0"/>
          </a:p>
        </p:txBody>
      </p:sp>
      <p:sp>
        <p:nvSpPr>
          <p:cNvPr id="9220" name="Content Placeholder 2"/>
          <p:cNvSpPr>
            <a:spLocks noGrp="1"/>
          </p:cNvSpPr>
          <p:nvPr>
            <p:ph idx="1"/>
          </p:nvPr>
        </p:nvSpPr>
        <p:spPr/>
        <p:txBody>
          <a:bodyPr/>
          <a:lstStyle/>
          <a:p>
            <a:r>
              <a:rPr lang="en-US" dirty="0">
                <a:ea typeface="ＭＳ Ｐゴシック" pitchFamily="-105" charset="-128"/>
              </a:rPr>
              <a:t>Another protection is to carefully create virus scanning </a:t>
            </a:r>
            <a:r>
              <a:rPr lang="en-US" dirty="0" smtClean="0">
                <a:ea typeface="ＭＳ Ｐゴシック" pitchFamily="-105" charset="-128"/>
              </a:rPr>
              <a:t>procedures.</a:t>
            </a:r>
          </a:p>
          <a:p>
            <a:pPr lvl="1"/>
            <a:r>
              <a:rPr lang="en-US" dirty="0" smtClean="0">
                <a:ea typeface="ＭＳ Ｐゴシック" pitchFamily="-105" charset="-128"/>
              </a:rPr>
              <a:t>If </a:t>
            </a:r>
            <a:r>
              <a:rPr lang="en-US" dirty="0">
                <a:ea typeface="ＭＳ Ｐゴシック" pitchFamily="-105" charset="-128"/>
              </a:rPr>
              <a:t>possible, perform virus scans on every e-mail as it comes into the company’s e-mail server</a:t>
            </a:r>
            <a:r>
              <a:rPr lang="en-US" dirty="0" smtClean="0">
                <a:ea typeface="ＭＳ Ｐゴシック" pitchFamily="-105" charset="-128"/>
              </a:rPr>
              <a:t>.</a:t>
            </a:r>
          </a:p>
          <a:p>
            <a:pPr lvl="1"/>
            <a:r>
              <a:rPr lang="en-US" dirty="0" smtClean="0">
                <a:ea typeface="ＭＳ Ｐゴシック" pitchFamily="-105" charset="-128"/>
              </a:rPr>
              <a:t>Some </a:t>
            </a:r>
            <a:r>
              <a:rPr lang="en-US" dirty="0">
                <a:ea typeface="ＭＳ Ｐゴシック" pitchFamily="-105" charset="-128"/>
              </a:rPr>
              <a:t>users will also attempt to retrieve e-mail offsite from a normal Internet service provider (ISP) account, which can bypass the server-based virus </a:t>
            </a:r>
            <a:r>
              <a:rPr lang="en-US" dirty="0" smtClean="0">
                <a:ea typeface="ＭＳ Ｐゴシック" pitchFamily="-105" charset="-128"/>
              </a:rPr>
              <a:t>protection,</a:t>
            </a:r>
          </a:p>
          <a:p>
            <a:pPr lvl="1"/>
            <a:r>
              <a:rPr lang="en-US" dirty="0" smtClean="0">
                <a:ea typeface="ＭＳ Ｐゴシック" pitchFamily="-105" charset="-128"/>
              </a:rPr>
              <a:t>Every </a:t>
            </a:r>
            <a:r>
              <a:rPr lang="en-US" dirty="0">
                <a:ea typeface="ＭＳ Ｐゴシック" pitchFamily="-105" charset="-128"/>
              </a:rPr>
              <a:t>machine should also be protected with a host-based virus protection program that scans all files on a regular basis and performs checks of files upon their </a:t>
            </a:r>
            <a:r>
              <a:rPr lang="en-US" dirty="0" smtClean="0">
                <a:ea typeface="ＭＳ Ｐゴシック" pitchFamily="-105" charset="-128"/>
              </a:rPr>
              <a:t>execution.</a:t>
            </a:r>
            <a:endParaRPr lang="en-US" dirty="0">
              <a:ea typeface="ＭＳ Ｐゴシック" pitchFamily="-105" charset="-128"/>
            </a:endParaRPr>
          </a:p>
        </p:txBody>
      </p:sp>
    </p:spTree>
    <p:extLst>
      <p:ext uri="{BB962C8B-B14F-4D97-AF65-F5344CB8AC3E}">
        <p14:creationId xmlns:p14="http://schemas.microsoft.com/office/powerpoint/2010/main" val="51513598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smtClean="0"/>
              <a:t>Hoax E-mails</a:t>
            </a:r>
          </a:p>
        </p:txBody>
      </p:sp>
      <p:sp>
        <p:nvSpPr>
          <p:cNvPr id="12291" name="Content Placeholder 2"/>
          <p:cNvSpPr>
            <a:spLocks noGrp="1"/>
          </p:cNvSpPr>
          <p:nvPr>
            <p:ph idx="1"/>
          </p:nvPr>
        </p:nvSpPr>
        <p:spPr>
          <a:xfrm>
            <a:off x="457200" y="1981200"/>
            <a:ext cx="8229600" cy="4876800"/>
          </a:xfrm>
        </p:spPr>
        <p:txBody>
          <a:bodyPr/>
          <a:lstStyle/>
          <a:p>
            <a:r>
              <a:rPr lang="en-US" dirty="0"/>
              <a:t>E-mail hoaxes are mostly a </a:t>
            </a:r>
            <a:r>
              <a:rPr lang="en-US" dirty="0" smtClean="0"/>
              <a:t>nuisance.</a:t>
            </a:r>
          </a:p>
          <a:p>
            <a:pPr lvl="1"/>
            <a:r>
              <a:rPr lang="en-US" dirty="0" smtClean="0"/>
              <a:t>They waste time and use </a:t>
            </a:r>
            <a:r>
              <a:rPr lang="en-US" dirty="0"/>
              <a:t>Internet bandwidth and server processing </a:t>
            </a:r>
            <a:r>
              <a:rPr lang="en-US" dirty="0" smtClean="0"/>
              <a:t>time.</a:t>
            </a:r>
          </a:p>
          <a:p>
            <a:r>
              <a:rPr lang="en-US" dirty="0"/>
              <a:t>E-mail hoaxes are global urban legends, perpetually traveling from one e-mail account to the next, and most have a common theme of some </a:t>
            </a:r>
            <a:r>
              <a:rPr lang="en-US" dirty="0" smtClean="0"/>
              <a:t>story.</a:t>
            </a:r>
            <a:endParaRPr lang="en-US" dirty="0"/>
          </a:p>
          <a:p>
            <a:r>
              <a:rPr lang="en-US" dirty="0" smtClean="0"/>
              <a:t>It is important to educate </a:t>
            </a:r>
            <a:r>
              <a:rPr lang="en-US" dirty="0"/>
              <a:t>e-mail </a:t>
            </a:r>
            <a:r>
              <a:rPr lang="en-US" dirty="0" smtClean="0"/>
              <a:t>users.</a:t>
            </a:r>
          </a:p>
          <a:p>
            <a:pPr lvl="1"/>
            <a:r>
              <a:rPr lang="en-US" dirty="0"/>
              <a:t>T</a:t>
            </a:r>
            <a:r>
              <a:rPr lang="en-US" dirty="0" smtClean="0"/>
              <a:t>hey </a:t>
            </a:r>
            <a:r>
              <a:rPr lang="en-US" dirty="0"/>
              <a:t>should be familiar with a hoax </a:t>
            </a:r>
            <a:r>
              <a:rPr lang="en-US" dirty="0" smtClean="0"/>
              <a:t>before </a:t>
            </a:r>
            <a:r>
              <a:rPr lang="en-US" dirty="0"/>
              <a:t>they go </a:t>
            </a:r>
            <a:r>
              <a:rPr lang="en-US" dirty="0" smtClean="0"/>
              <a:t>online.</a:t>
            </a:r>
          </a:p>
          <a:p>
            <a:pPr lvl="1"/>
            <a:r>
              <a:rPr lang="en-US" dirty="0" smtClean="0"/>
              <a:t>They should </a:t>
            </a:r>
            <a:r>
              <a:rPr lang="en-US" dirty="0"/>
              <a:t>know how to search the Internet for hoax information</a:t>
            </a:r>
            <a:r>
              <a:rPr lang="en-US" dirty="0" smtClean="0"/>
              <a:t>.</a:t>
            </a:r>
            <a:endParaRPr lang="en-US" altLang="en-US" dirty="0" smtClean="0"/>
          </a:p>
        </p:txBody>
      </p:sp>
    </p:spTree>
    <p:extLst>
      <p:ext uri="{BB962C8B-B14F-4D97-AF65-F5344CB8AC3E}">
        <p14:creationId xmlns:p14="http://schemas.microsoft.com/office/powerpoint/2010/main" val="100027408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57199" y="5486400"/>
            <a:ext cx="8229600" cy="457200"/>
          </a:xfrm>
        </p:spPr>
        <p:txBody>
          <a:bodyPr/>
          <a:lstStyle/>
          <a:p>
            <a:r>
              <a:rPr lang="en-US" dirty="0"/>
              <a:t> Figure 16.6 Snopes is an online reference for urban legends common in hoax e-mails.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70477" y="1600200"/>
            <a:ext cx="6003045" cy="3644705"/>
          </a:xfrm>
          <a:prstGeom prst="rect">
            <a:avLst/>
          </a:prstGeom>
        </p:spPr>
      </p:pic>
    </p:spTree>
    <p:extLst>
      <p:ext uri="{BB962C8B-B14F-4D97-AF65-F5344CB8AC3E}">
        <p14:creationId xmlns:p14="http://schemas.microsoft.com/office/powerpoint/2010/main" val="149113395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endParaRPr lang="en-US" altLang="en-US" dirty="0" smtClean="0"/>
          </a:p>
        </p:txBody>
      </p:sp>
      <p:sp>
        <p:nvSpPr>
          <p:cNvPr id="14339" name="Content Placeholder 2"/>
          <p:cNvSpPr>
            <a:spLocks noGrp="1"/>
          </p:cNvSpPr>
          <p:nvPr>
            <p:ph idx="1"/>
          </p:nvPr>
        </p:nvSpPr>
        <p:spPr/>
        <p:txBody>
          <a:bodyPr/>
          <a:lstStyle/>
          <a:p>
            <a:r>
              <a:rPr lang="en-US" altLang="en-US" dirty="0" smtClean="0"/>
              <a:t>Spam refers </a:t>
            </a:r>
            <a:r>
              <a:rPr lang="en-US" altLang="en-US" dirty="0"/>
              <a:t>to </a:t>
            </a:r>
            <a:r>
              <a:rPr lang="en-US" altLang="en-US" b="1" dirty="0"/>
              <a:t>unsolicited commercial e-mail </a:t>
            </a:r>
            <a:r>
              <a:rPr lang="en-US" altLang="en-US" dirty="0"/>
              <a:t>whose purpose is the same as the </a:t>
            </a:r>
            <a:r>
              <a:rPr lang="en-US" altLang="en-US" dirty="0" smtClean="0"/>
              <a:t>junk mail </a:t>
            </a:r>
            <a:r>
              <a:rPr lang="en-US" altLang="en-US" dirty="0"/>
              <a:t>you get in your physical mailbox—it tries to persuade you to buy </a:t>
            </a:r>
            <a:r>
              <a:rPr lang="en-US" altLang="en-US" dirty="0" smtClean="0"/>
              <a:t>something.</a:t>
            </a:r>
          </a:p>
          <a:p>
            <a:r>
              <a:rPr lang="en-US" altLang="en-US" dirty="0" smtClean="0"/>
              <a:t>The </a:t>
            </a:r>
            <a:r>
              <a:rPr lang="en-US" altLang="en-US" dirty="0"/>
              <a:t>term </a:t>
            </a:r>
            <a:r>
              <a:rPr lang="en-US" altLang="en-US" b="1" dirty="0"/>
              <a:t>spam</a:t>
            </a:r>
            <a:r>
              <a:rPr lang="en-US" altLang="en-US" dirty="0"/>
              <a:t> comes from a skit on Monty Python’s Flying Circus, </a:t>
            </a:r>
            <a:r>
              <a:rPr lang="en-US" altLang="en-US" dirty="0" smtClean="0"/>
              <a:t>where two </a:t>
            </a:r>
            <a:r>
              <a:rPr lang="en-US" altLang="en-US" dirty="0"/>
              <a:t>people are in a restaurant that serves only the potted meat </a:t>
            </a:r>
            <a:r>
              <a:rPr lang="en-US" altLang="en-US" dirty="0" smtClean="0"/>
              <a:t>product.</a:t>
            </a:r>
          </a:p>
          <a:p>
            <a:r>
              <a:rPr lang="en-US" altLang="en-US" dirty="0" smtClean="0"/>
              <a:t>This concept </a:t>
            </a:r>
            <a:r>
              <a:rPr lang="en-US" altLang="en-US" dirty="0"/>
              <a:t>of the repetition of unwanted things is the key to e-mail spam.</a:t>
            </a:r>
            <a:endParaRPr lang="en-US" altLang="en-US" dirty="0" smtClean="0"/>
          </a:p>
        </p:txBody>
      </p:sp>
    </p:spTree>
    <p:extLst>
      <p:ext uri="{BB962C8B-B14F-4D97-AF65-F5344CB8AC3E}">
        <p14:creationId xmlns:p14="http://schemas.microsoft.com/office/powerpoint/2010/main" val="304515300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a:xfrm>
            <a:off x="457200" y="2362200"/>
            <a:ext cx="8229600" cy="4495800"/>
          </a:xfrm>
        </p:spPr>
        <p:txBody>
          <a:bodyPr/>
          <a:lstStyle/>
          <a:p>
            <a:r>
              <a:rPr lang="en-US" b="1" dirty="0"/>
              <a:t>Botnet</a:t>
            </a:r>
            <a:r>
              <a:rPr lang="en-US" dirty="0"/>
              <a:t> researchers have reported </a:t>
            </a:r>
            <a:r>
              <a:rPr lang="en-US" dirty="0" smtClean="0"/>
              <a:t>that a </a:t>
            </a:r>
            <a:r>
              <a:rPr lang="en-US" dirty="0"/>
              <a:t>million–plus infected machines send more than 100 billion spam </a:t>
            </a:r>
            <a:r>
              <a:rPr lang="en-US" dirty="0" smtClean="0"/>
              <a:t>e-mails every </a:t>
            </a:r>
            <a:r>
              <a:rPr lang="en-US" dirty="0"/>
              <a:t>day</a:t>
            </a:r>
            <a:r>
              <a:rPr lang="en-US" dirty="0" smtClean="0"/>
              <a:t>.</a:t>
            </a:r>
          </a:p>
          <a:p>
            <a:r>
              <a:rPr lang="en-US" dirty="0">
                <a:ea typeface="ＭＳ Ｐゴシック" pitchFamily="-105" charset="-128"/>
              </a:rPr>
              <a:t>The senders of spam e-mail can generally send the messages for less than a cent apiece</a:t>
            </a:r>
            <a:r>
              <a:rPr lang="en-US" dirty="0" smtClean="0">
                <a:ea typeface="ＭＳ Ｐゴシック" pitchFamily="-105" charset="-128"/>
              </a:rPr>
              <a:t>.</a:t>
            </a:r>
          </a:p>
          <a:p>
            <a:r>
              <a:rPr lang="en-US" dirty="0">
                <a:ea typeface="ＭＳ Ｐゴシック" pitchFamily="-105" charset="-128"/>
              </a:rPr>
              <a:t>The amount of spam being transmitted eventually spurred federal authorities into </a:t>
            </a:r>
            <a:r>
              <a:rPr lang="en-US" dirty="0" smtClean="0">
                <a:ea typeface="ＭＳ Ｐゴシック" pitchFamily="-105" charset="-128"/>
              </a:rPr>
              <a:t>action.</a:t>
            </a:r>
          </a:p>
          <a:p>
            <a:pPr lvl="1"/>
            <a:r>
              <a:rPr lang="en-US" dirty="0" smtClean="0"/>
              <a:t>Controlling </a:t>
            </a:r>
            <a:r>
              <a:rPr lang="en-US" dirty="0"/>
              <a:t>the Assault of </a:t>
            </a:r>
            <a:r>
              <a:rPr lang="en-US" dirty="0" smtClean="0"/>
              <a:t>Non-Solicited </a:t>
            </a:r>
            <a:r>
              <a:rPr lang="en-US" dirty="0"/>
              <a:t>Pornography and Marketing Act (CAN-SPAM) </a:t>
            </a:r>
            <a:r>
              <a:rPr lang="en-US" dirty="0" smtClean="0"/>
              <a:t>law</a:t>
            </a:r>
            <a:endParaRPr lang="en-US" dirty="0"/>
          </a:p>
        </p:txBody>
      </p:sp>
    </p:spTree>
    <p:extLst>
      <p:ext uri="{BB962C8B-B14F-4D97-AF65-F5344CB8AC3E}">
        <p14:creationId xmlns:p14="http://schemas.microsoft.com/office/powerpoint/2010/main" val="427316424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a:xfrm>
            <a:off x="457200" y="2362200"/>
            <a:ext cx="8229600" cy="4343400"/>
          </a:xfrm>
        </p:spPr>
        <p:txBody>
          <a:bodyPr/>
          <a:lstStyle/>
          <a:p>
            <a:r>
              <a:rPr lang="en-US" b="1" dirty="0"/>
              <a:t>Mail relaying </a:t>
            </a:r>
            <a:r>
              <a:rPr lang="en-US" dirty="0"/>
              <a:t>is similar to dropping a letter off at a post office instead of letting the postal carrier pick it up at your </a:t>
            </a:r>
            <a:r>
              <a:rPr lang="en-US" dirty="0" smtClean="0"/>
              <a:t>mailbox.</a:t>
            </a:r>
          </a:p>
          <a:p>
            <a:pPr lvl="1"/>
            <a:r>
              <a:rPr lang="en-US" dirty="0" smtClean="0"/>
              <a:t>On </a:t>
            </a:r>
            <a:r>
              <a:rPr lang="en-US" dirty="0"/>
              <a:t>the Internet, that consists of sending e-mail from a separate IP </a:t>
            </a:r>
            <a:r>
              <a:rPr lang="en-US" dirty="0" smtClean="0"/>
              <a:t>address.</a:t>
            </a:r>
          </a:p>
          <a:p>
            <a:pPr lvl="1"/>
            <a:r>
              <a:rPr lang="en-US" dirty="0" smtClean="0"/>
              <a:t>SMTP </a:t>
            </a:r>
            <a:r>
              <a:rPr lang="en-US" dirty="0"/>
              <a:t>server software is typically configured to accept mail only from specific hosts or </a:t>
            </a:r>
            <a:r>
              <a:rPr lang="en-US" dirty="0" smtClean="0"/>
              <a:t>domains.</a:t>
            </a:r>
          </a:p>
          <a:p>
            <a:pPr lvl="1"/>
            <a:r>
              <a:rPr lang="en-US" dirty="0" smtClean="0"/>
              <a:t>All </a:t>
            </a:r>
            <a:r>
              <a:rPr lang="en-US" dirty="0"/>
              <a:t>SMTP software can and should be configured to accept only mail from known hosts, or to known mailboxes; this closes down mail relaying and helps to reduce spam</a:t>
            </a:r>
            <a:r>
              <a:rPr lang="en-US" dirty="0" smtClean="0"/>
              <a:t>.</a:t>
            </a:r>
            <a:endParaRPr lang="en-US" dirty="0"/>
          </a:p>
        </p:txBody>
      </p:sp>
    </p:spTree>
    <p:extLst>
      <p:ext uri="{BB962C8B-B14F-4D97-AF65-F5344CB8AC3E}">
        <p14:creationId xmlns:p14="http://schemas.microsoft.com/office/powerpoint/2010/main" val="806416120"/>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smtClean="0"/>
              <a:t>Software </a:t>
            </a:r>
            <a:r>
              <a:rPr lang="en-US" dirty="0"/>
              <a:t>must be used to combat spam at the recipient’s </a:t>
            </a:r>
            <a:r>
              <a:rPr lang="en-US" dirty="0" smtClean="0"/>
              <a:t>end.</a:t>
            </a:r>
          </a:p>
          <a:p>
            <a:r>
              <a:rPr lang="en-US" dirty="0" smtClean="0"/>
              <a:t>Spam </a:t>
            </a:r>
            <a:r>
              <a:rPr lang="en-US" dirty="0"/>
              <a:t>can be filtered at two places: </a:t>
            </a:r>
            <a:endParaRPr lang="en-US" dirty="0" smtClean="0"/>
          </a:p>
          <a:p>
            <a:pPr lvl="1"/>
            <a:r>
              <a:rPr lang="en-US" dirty="0" smtClean="0"/>
              <a:t>At </a:t>
            </a:r>
            <a:r>
              <a:rPr lang="en-US" dirty="0"/>
              <a:t>the host itself </a:t>
            </a:r>
            <a:r>
              <a:rPr lang="en-US" dirty="0" smtClean="0"/>
              <a:t>by the </a:t>
            </a:r>
            <a:r>
              <a:rPr lang="en-US" dirty="0"/>
              <a:t>e-mail client software and </a:t>
            </a:r>
            <a:r>
              <a:rPr lang="en-US" dirty="0" smtClean="0"/>
              <a:t>employing </a:t>
            </a:r>
            <a:r>
              <a:rPr lang="en-US" dirty="0"/>
              <a:t>basic pattern matching, focusing on the sender, subject, or text of the </a:t>
            </a:r>
            <a:r>
              <a:rPr lang="en-US" dirty="0" smtClean="0"/>
              <a:t>e-mail</a:t>
            </a:r>
            <a:endParaRPr lang="en-US" dirty="0"/>
          </a:p>
          <a:p>
            <a:pPr lvl="1"/>
            <a:r>
              <a:rPr lang="en-US" dirty="0" smtClean="0"/>
              <a:t>At </a:t>
            </a:r>
            <a:r>
              <a:rPr lang="en-US" dirty="0"/>
              <a:t>the </a:t>
            </a:r>
            <a:r>
              <a:rPr lang="en-US" dirty="0" smtClean="0"/>
              <a:t>server</a:t>
            </a:r>
            <a:r>
              <a:rPr lang="en-US" dirty="0"/>
              <a:t> </a:t>
            </a:r>
            <a:r>
              <a:rPr lang="en-US" dirty="0" smtClean="0"/>
              <a:t>by </a:t>
            </a:r>
            <a:r>
              <a:rPr lang="en-US" dirty="0"/>
              <a:t>filtering spam at the mail server </a:t>
            </a:r>
            <a:r>
              <a:rPr lang="en-US" dirty="0" smtClean="0"/>
              <a:t>level</a:t>
            </a:r>
            <a:endParaRPr lang="en-US" dirty="0"/>
          </a:p>
        </p:txBody>
      </p:sp>
    </p:spTree>
    <p:extLst>
      <p:ext uri="{BB962C8B-B14F-4D97-AF65-F5344CB8AC3E}">
        <p14:creationId xmlns:p14="http://schemas.microsoft.com/office/powerpoint/2010/main" val="123009497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AU" dirty="0" smtClean="0"/>
              <a:t>Module 9 Learning Resources</a:t>
            </a:r>
            <a:endParaRPr lang="en-AU" dirty="0"/>
          </a:p>
        </p:txBody>
      </p:sp>
      <p:sp>
        <p:nvSpPr>
          <p:cNvPr id="3" name="Content Placeholder 2"/>
          <p:cNvSpPr>
            <a:spLocks noGrp="1"/>
          </p:cNvSpPr>
          <p:nvPr>
            <p:ph idx="1"/>
          </p:nvPr>
        </p:nvSpPr>
        <p:spPr>
          <a:xfrm>
            <a:off x="0" y="1981200"/>
            <a:ext cx="9144000" cy="4144963"/>
          </a:xfrm>
        </p:spPr>
        <p:txBody>
          <a:bodyPr/>
          <a:lstStyle/>
          <a:p>
            <a:pPr marL="0" indent="0">
              <a:buNone/>
            </a:pPr>
            <a:r>
              <a:rPr lang="en-AU" dirty="0"/>
              <a:t>Conklin et al. 2016, Principles of Computer Security: 4th </a:t>
            </a:r>
            <a:r>
              <a:rPr lang="en-AU" dirty="0" err="1" smtClean="0"/>
              <a:t>edn</a:t>
            </a:r>
            <a:endParaRPr lang="en-AU" dirty="0"/>
          </a:p>
          <a:p>
            <a:pPr marL="0" indent="0">
              <a:buNone/>
            </a:pPr>
            <a:endParaRPr lang="en-AU" dirty="0" smtClean="0"/>
          </a:p>
          <a:p>
            <a:pPr marL="0" indent="0">
              <a:buNone/>
            </a:pPr>
            <a:r>
              <a:rPr lang="en-AU" dirty="0" smtClean="0"/>
              <a:t>The readings from </a:t>
            </a:r>
            <a:r>
              <a:rPr lang="en-AU" dirty="0"/>
              <a:t>the </a:t>
            </a:r>
            <a:r>
              <a:rPr lang="en-AU" dirty="0" smtClean="0"/>
              <a:t>textbook </a:t>
            </a:r>
            <a:r>
              <a:rPr lang="en-AU" dirty="0"/>
              <a:t>for </a:t>
            </a:r>
            <a:r>
              <a:rPr lang="en-AU" dirty="0" smtClean="0"/>
              <a:t>Module 9 are: </a:t>
            </a:r>
          </a:p>
          <a:p>
            <a:pPr lvl="1"/>
            <a:r>
              <a:rPr lang="en-AU" sz="2800" dirty="0" smtClean="0"/>
              <a:t>Chapter </a:t>
            </a:r>
            <a:r>
              <a:rPr lang="en-AU" sz="2800" dirty="0"/>
              <a:t>16 – Email and Instant </a:t>
            </a:r>
            <a:r>
              <a:rPr lang="en-AU" sz="2800" dirty="0" smtClean="0"/>
              <a:t>Messaging </a:t>
            </a:r>
            <a:r>
              <a:rPr lang="en-AU" sz="2800" dirty="0"/>
              <a:t>pp</a:t>
            </a:r>
            <a:r>
              <a:rPr lang="en-AU" sz="2800" dirty="0" smtClean="0"/>
              <a:t>. 504-529</a:t>
            </a:r>
          </a:p>
          <a:p>
            <a:pPr lvl="1"/>
            <a:r>
              <a:rPr lang="en-AU" sz="2800" dirty="0" smtClean="0"/>
              <a:t>Chapter </a:t>
            </a:r>
            <a:r>
              <a:rPr lang="en-AU" sz="2800" dirty="0"/>
              <a:t>17 Web </a:t>
            </a:r>
            <a:r>
              <a:rPr lang="en-AU" sz="2800" dirty="0" smtClean="0"/>
              <a:t>components pp</a:t>
            </a:r>
            <a:r>
              <a:rPr lang="en-AU" sz="2800" dirty="0"/>
              <a:t>. </a:t>
            </a:r>
            <a:r>
              <a:rPr lang="en-AU" sz="2800" dirty="0" smtClean="0"/>
              <a:t>530-557 </a:t>
            </a:r>
            <a:r>
              <a:rPr lang="en-AU" sz="2800" dirty="0"/>
              <a:t>and </a:t>
            </a:r>
            <a:endParaRPr lang="en-AU" sz="2800" dirty="0" smtClean="0"/>
          </a:p>
          <a:p>
            <a:pPr lvl="1"/>
            <a:r>
              <a:rPr lang="en-AU" sz="2800" dirty="0" smtClean="0"/>
              <a:t>Chapter </a:t>
            </a:r>
            <a:r>
              <a:rPr lang="en-AU" sz="2800" dirty="0"/>
              <a:t>18 Secure </a:t>
            </a:r>
            <a:r>
              <a:rPr lang="en-AU" sz="2800" dirty="0" smtClean="0"/>
              <a:t>Software Development </a:t>
            </a:r>
            <a:r>
              <a:rPr lang="en-AU" sz="2800" dirty="0"/>
              <a:t>pp. </a:t>
            </a:r>
            <a:r>
              <a:rPr lang="en-AU" sz="2800" dirty="0" smtClean="0"/>
              <a:t>558-583</a:t>
            </a:r>
            <a:endParaRPr lang="en-AU" sz="2800" dirty="0"/>
          </a:p>
        </p:txBody>
      </p:sp>
    </p:spTree>
    <p:extLst>
      <p:ext uri="{BB962C8B-B14F-4D97-AF65-F5344CB8AC3E}">
        <p14:creationId xmlns:p14="http://schemas.microsoft.com/office/powerpoint/2010/main" val="39180293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a:t>The </a:t>
            </a:r>
            <a:r>
              <a:rPr lang="en-US" b="1" dirty="0"/>
              <a:t>Real-time Blackhole List (RBL)</a:t>
            </a:r>
            <a:r>
              <a:rPr lang="en-US" dirty="0"/>
              <a:t> was </a:t>
            </a:r>
            <a:r>
              <a:rPr lang="en-US" dirty="0" smtClean="0"/>
              <a:t>the first </a:t>
            </a:r>
            <a:r>
              <a:rPr lang="en-US" dirty="0"/>
              <a:t>list to utilize the concept of using DNS records to filter, or “blackhole</a:t>
            </a:r>
            <a:r>
              <a:rPr lang="en-US" dirty="0" smtClean="0"/>
              <a:t>,” spam-sending </a:t>
            </a:r>
            <a:r>
              <a:rPr lang="en-US" dirty="0"/>
              <a:t>IP addresses </a:t>
            </a:r>
            <a:r>
              <a:rPr lang="en-US" dirty="0" smtClean="0"/>
              <a:t>and domains.</a:t>
            </a:r>
          </a:p>
          <a:p>
            <a:pPr lvl="1"/>
            <a:r>
              <a:rPr lang="en-US" dirty="0">
                <a:ea typeface="ＭＳ Ｐゴシック" pitchFamily="-105" charset="-128"/>
              </a:rPr>
              <a:t>While the RBL was the first DNSBL, there are now many blackhole </a:t>
            </a:r>
            <a:r>
              <a:rPr lang="en-US" dirty="0" smtClean="0">
                <a:ea typeface="ＭＳ Ｐゴシック" pitchFamily="-105" charset="-128"/>
              </a:rPr>
              <a:t>lists.</a:t>
            </a:r>
            <a:endParaRPr lang="en-US" dirty="0" smtClean="0"/>
          </a:p>
          <a:p>
            <a:r>
              <a:rPr lang="en-US" dirty="0">
                <a:ea typeface="ＭＳ Ｐゴシック" pitchFamily="-105" charset="-128"/>
              </a:rPr>
              <a:t>In addition to the RBL, multiple other DNS-based blacklist services can assist filtering based upon DNS sources of </a:t>
            </a:r>
            <a:r>
              <a:rPr lang="en-US" dirty="0" smtClean="0">
                <a:ea typeface="ＭＳ Ｐゴシック" pitchFamily="-105" charset="-128"/>
              </a:rPr>
              <a:t>mail.</a:t>
            </a:r>
            <a:endParaRPr lang="en-US" dirty="0"/>
          </a:p>
        </p:txBody>
      </p:sp>
    </p:spTree>
    <p:extLst>
      <p:ext uri="{BB962C8B-B14F-4D97-AF65-F5344CB8AC3E}">
        <p14:creationId xmlns:p14="http://schemas.microsoft.com/office/powerpoint/2010/main" val="379597318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smtClean="0"/>
              <a:t>Additional </a:t>
            </a:r>
            <a:r>
              <a:rPr lang="en-US" dirty="0"/>
              <a:t>techniques exist for server-based spam </a:t>
            </a:r>
            <a:r>
              <a:rPr lang="en-US" dirty="0" smtClean="0"/>
              <a:t>filtering.</a:t>
            </a:r>
          </a:p>
          <a:p>
            <a:pPr lvl="1"/>
            <a:r>
              <a:rPr lang="en-US" dirty="0" smtClean="0"/>
              <a:t>Use </a:t>
            </a:r>
            <a:r>
              <a:rPr lang="en-US" dirty="0"/>
              <a:t>a </a:t>
            </a:r>
            <a:r>
              <a:rPr lang="en-US" i="1" dirty="0"/>
              <a:t>challenge/response </a:t>
            </a:r>
            <a:r>
              <a:rPr lang="en-US" i="1" dirty="0" smtClean="0"/>
              <a:t>system</a:t>
            </a:r>
            <a:r>
              <a:rPr lang="en-US" dirty="0" smtClean="0"/>
              <a:t>.</a:t>
            </a:r>
          </a:p>
          <a:p>
            <a:pPr lvl="1"/>
            <a:r>
              <a:rPr lang="en-US" dirty="0">
                <a:ea typeface="ＭＳ Ｐゴシック" pitchFamily="-105" charset="-128"/>
              </a:rPr>
              <a:t>Another technique is known as </a:t>
            </a:r>
            <a:r>
              <a:rPr lang="en-US" i="1" dirty="0" smtClean="0">
                <a:ea typeface="ＭＳ Ｐゴシック" pitchFamily="-105" charset="-128"/>
              </a:rPr>
              <a:t>greylisting</a:t>
            </a:r>
            <a:r>
              <a:rPr lang="en-US" dirty="0" smtClean="0">
                <a:ea typeface="ＭＳ Ｐゴシック" pitchFamily="-105" charset="-128"/>
              </a:rPr>
              <a:t>.</a:t>
            </a:r>
          </a:p>
          <a:p>
            <a:r>
              <a:rPr lang="en-US" dirty="0"/>
              <a:t>A side benefit of filtering spam at the receiving server is reduced </a:t>
            </a:r>
            <a:r>
              <a:rPr lang="en-US" dirty="0" smtClean="0"/>
              <a:t>e-mail.</a:t>
            </a:r>
          </a:p>
          <a:p>
            <a:pPr lvl="1"/>
            <a:r>
              <a:rPr lang="en-US" dirty="0" smtClean="0"/>
              <a:t>This reduces cost and time of backups.</a:t>
            </a:r>
          </a:p>
          <a:p>
            <a:pPr lvl="1"/>
            <a:r>
              <a:rPr lang="en-US" dirty="0">
                <a:ea typeface="ヒラギノ角ゴ Pro W3" pitchFamily="-111" charset="-128"/>
                <a:cs typeface="ヒラギノ角ゴ Pro W3" pitchFamily="-111" charset="-128"/>
              </a:rPr>
              <a:t>Spam reduction will also have a significant impact on the e-discovery </a:t>
            </a:r>
            <a:r>
              <a:rPr lang="en-US" dirty="0" smtClean="0">
                <a:ea typeface="ヒラギノ角ゴ Pro W3" pitchFamily="-111" charset="-128"/>
                <a:cs typeface="ヒラギノ角ゴ Pro W3" pitchFamily="-111" charset="-128"/>
              </a:rPr>
              <a:t>process.</a:t>
            </a:r>
            <a:endParaRPr lang="en-US" dirty="0"/>
          </a:p>
        </p:txBody>
      </p:sp>
    </p:spTree>
    <p:extLst>
      <p:ext uri="{BB962C8B-B14F-4D97-AF65-F5344CB8AC3E}">
        <p14:creationId xmlns:p14="http://schemas.microsoft.com/office/powerpoint/2010/main" val="130888030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24799" y="2187388"/>
            <a:ext cx="6694402" cy="3046476"/>
          </a:xfrm>
          <a:prstGeom prst="rect">
            <a:avLst/>
          </a:prstGeom>
        </p:spPr>
      </p:pic>
    </p:spTree>
    <p:extLst>
      <p:ext uri="{BB962C8B-B14F-4D97-AF65-F5344CB8AC3E}">
        <p14:creationId xmlns:p14="http://schemas.microsoft.com/office/powerpoint/2010/main" val="59360477"/>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p:txBody>
          <a:bodyPr/>
          <a:lstStyle/>
          <a:p>
            <a:r>
              <a:rPr lang="en-US" altLang="en-US" dirty="0"/>
              <a:t>Unsolicited Commercial E-Mail (Spam</a:t>
            </a:r>
            <a:r>
              <a:rPr lang="en-US" altLang="en-US" dirty="0" smtClean="0"/>
              <a:t>) (</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smtClean="0"/>
              <a:t>Spam </a:t>
            </a:r>
            <a:r>
              <a:rPr lang="en-US" dirty="0"/>
              <a:t>URI Real-time Block Lists (SURBL) </a:t>
            </a:r>
            <a:r>
              <a:rPr lang="en-US" dirty="0" smtClean="0"/>
              <a:t>detect </a:t>
            </a:r>
            <a:r>
              <a:rPr lang="en-US" dirty="0"/>
              <a:t>unwanted e-mail </a:t>
            </a:r>
            <a:r>
              <a:rPr lang="en-US" dirty="0" smtClean="0"/>
              <a:t>based on </a:t>
            </a:r>
            <a:r>
              <a:rPr lang="en-US" dirty="0"/>
              <a:t>invalid or malicious links within a </a:t>
            </a:r>
            <a:r>
              <a:rPr lang="en-US" dirty="0" smtClean="0"/>
              <a:t>message.</a:t>
            </a:r>
          </a:p>
          <a:p>
            <a:pPr lvl="1"/>
            <a:r>
              <a:rPr lang="en-US" dirty="0" smtClean="0"/>
              <a:t>Using </a:t>
            </a:r>
            <a:r>
              <a:rPr lang="en-US" dirty="0"/>
              <a:t>a SURBL filter is </a:t>
            </a:r>
            <a:r>
              <a:rPr lang="en-US" dirty="0" smtClean="0"/>
              <a:t>a valuable </a:t>
            </a:r>
            <a:r>
              <a:rPr lang="en-US" dirty="0"/>
              <a:t>tool to protect users from malware and phishing attacks</a:t>
            </a:r>
            <a:r>
              <a:rPr lang="en-US" dirty="0" smtClean="0"/>
              <a:t>.</a:t>
            </a:r>
          </a:p>
          <a:p>
            <a:pPr lvl="1"/>
            <a:r>
              <a:rPr lang="en-US" dirty="0" smtClean="0"/>
              <a:t>Not all mail </a:t>
            </a:r>
            <a:r>
              <a:rPr lang="en-US" dirty="0"/>
              <a:t>servers support SURBL, but this technology shows promise in </a:t>
            </a:r>
            <a:r>
              <a:rPr lang="en-US" dirty="0" smtClean="0"/>
              <a:t>the fight </a:t>
            </a:r>
            <a:r>
              <a:rPr lang="en-US" dirty="0"/>
              <a:t>against malware and phishing.</a:t>
            </a:r>
          </a:p>
        </p:txBody>
      </p:sp>
    </p:spTree>
    <p:extLst>
      <p:ext uri="{BB962C8B-B14F-4D97-AF65-F5344CB8AC3E}">
        <p14:creationId xmlns:p14="http://schemas.microsoft.com/office/powerpoint/2010/main" val="51854786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Sender ID Framework</a:t>
            </a:r>
          </a:p>
        </p:txBody>
      </p:sp>
      <p:sp>
        <p:nvSpPr>
          <p:cNvPr id="3" name="Content Placeholder 2"/>
          <p:cNvSpPr>
            <a:spLocks noGrp="1"/>
          </p:cNvSpPr>
          <p:nvPr>
            <p:ph idx="1"/>
          </p:nvPr>
        </p:nvSpPr>
        <p:spPr/>
        <p:txBody>
          <a:bodyPr/>
          <a:lstStyle/>
          <a:p>
            <a:r>
              <a:rPr lang="en-US" dirty="0"/>
              <a:t>Microsoft offers another server-based solution to spam, called the </a:t>
            </a:r>
            <a:r>
              <a:rPr lang="en-US" b="1" dirty="0"/>
              <a:t>Sender </a:t>
            </a:r>
            <a:r>
              <a:rPr lang="en-US" b="1" dirty="0" smtClean="0"/>
              <a:t>ID Framework </a:t>
            </a:r>
            <a:r>
              <a:rPr lang="en-US" b="1" dirty="0"/>
              <a:t>(SIDF</a:t>
            </a:r>
            <a:r>
              <a:rPr lang="en-US" b="1" dirty="0" smtClean="0"/>
              <a:t>)</a:t>
            </a:r>
            <a:r>
              <a:rPr lang="en-US" dirty="0" smtClean="0"/>
              <a:t>.</a:t>
            </a:r>
          </a:p>
          <a:p>
            <a:r>
              <a:rPr lang="en-US" dirty="0" smtClean="0"/>
              <a:t>SIDF </a:t>
            </a:r>
            <a:r>
              <a:rPr lang="en-US" dirty="0"/>
              <a:t>attempts to authenticate messages by checking </a:t>
            </a:r>
            <a:r>
              <a:rPr lang="en-US" dirty="0" smtClean="0"/>
              <a:t>the sender’s </a:t>
            </a:r>
            <a:r>
              <a:rPr lang="en-US" dirty="0"/>
              <a:t>domain name against a list of IP addresses authorized to send e-mail by the domain name </a:t>
            </a:r>
            <a:r>
              <a:rPr lang="en-US" dirty="0" smtClean="0"/>
              <a:t>listed.</a:t>
            </a:r>
          </a:p>
          <a:p>
            <a:r>
              <a:rPr lang="en-US" dirty="0"/>
              <a:t>This list is maintained in a text (TXT) record published by the DNS, called a </a:t>
            </a:r>
            <a:r>
              <a:rPr lang="en-US" b="1" dirty="0"/>
              <a:t>Sender Policy Framework (SPF) </a:t>
            </a:r>
            <a:r>
              <a:rPr lang="en-US" dirty="0"/>
              <a:t>record</a:t>
            </a:r>
            <a:r>
              <a:rPr lang="en-US" dirty="0" smtClean="0"/>
              <a:t>.</a:t>
            </a:r>
            <a:endParaRPr lang="en-US" dirty="0"/>
          </a:p>
        </p:txBody>
      </p:sp>
    </p:spTree>
    <p:extLst>
      <p:ext uri="{BB962C8B-B14F-4D97-AF65-F5344CB8AC3E}">
        <p14:creationId xmlns:p14="http://schemas.microsoft.com/office/powerpoint/2010/main" val="355321621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DomainKeys Identified Mail</a:t>
            </a:r>
          </a:p>
        </p:txBody>
      </p:sp>
      <p:sp>
        <p:nvSpPr>
          <p:cNvPr id="5" name="Content Placeholder 4"/>
          <p:cNvSpPr>
            <a:spLocks noGrp="1"/>
          </p:cNvSpPr>
          <p:nvPr>
            <p:ph idx="1"/>
          </p:nvPr>
        </p:nvSpPr>
        <p:spPr/>
        <p:txBody>
          <a:bodyPr/>
          <a:lstStyle/>
          <a:p>
            <a:r>
              <a:rPr lang="en-US" b="1" dirty="0"/>
              <a:t>DomainKeys Identified Mail (DKIM)</a:t>
            </a:r>
            <a:r>
              <a:rPr lang="en-US" dirty="0"/>
              <a:t> is an e-mail validation system employed to detect e-mail spoofing</a:t>
            </a:r>
            <a:r>
              <a:rPr lang="en-US" dirty="0" smtClean="0"/>
              <a:t>.</a:t>
            </a:r>
          </a:p>
          <a:p>
            <a:r>
              <a:rPr lang="en-US" dirty="0" smtClean="0"/>
              <a:t>DKIM </a:t>
            </a:r>
            <a:r>
              <a:rPr lang="en-US" dirty="0"/>
              <a:t>operates by providing a mechanism to allow receiving MTAs to check that incoming mail is authorized and </a:t>
            </a:r>
            <a:r>
              <a:rPr lang="en-US" dirty="0" smtClean="0"/>
              <a:t>the </a:t>
            </a:r>
            <a:r>
              <a:rPr lang="en-US" dirty="0"/>
              <a:t>e-mail (including attachments) has not been modified during transport</a:t>
            </a:r>
            <a:r>
              <a:rPr lang="en-US" dirty="0" smtClean="0"/>
              <a:t>.</a:t>
            </a:r>
          </a:p>
          <a:p>
            <a:pPr lvl="1"/>
            <a:r>
              <a:rPr lang="en-US" dirty="0" smtClean="0"/>
              <a:t>It does this through a digital signature included with the message that can be validated by the recipient using the signer’s public key published in the DNS.</a:t>
            </a:r>
            <a:endParaRPr lang="en-US" dirty="0"/>
          </a:p>
        </p:txBody>
      </p:sp>
    </p:spTree>
    <p:extLst>
      <p:ext uri="{BB962C8B-B14F-4D97-AF65-F5344CB8AC3E}">
        <p14:creationId xmlns:p14="http://schemas.microsoft.com/office/powerpoint/2010/main" val="31929399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DomainKeys Identified </a:t>
            </a:r>
            <a:r>
              <a:rPr lang="en-US" dirty="0" smtClean="0"/>
              <a:t>Mail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smtClean="0"/>
              <a:t>DKIM </a:t>
            </a:r>
            <a:r>
              <a:rPr lang="en-US" dirty="0"/>
              <a:t>is the result of the merging of two previous methods, DomainKeys and Identified Internet Mail</a:t>
            </a:r>
            <a:r>
              <a:rPr lang="en-US" dirty="0" smtClean="0"/>
              <a:t>.</a:t>
            </a:r>
          </a:p>
          <a:p>
            <a:r>
              <a:rPr lang="en-US" dirty="0" smtClean="0"/>
              <a:t>DKIM </a:t>
            </a:r>
            <a:r>
              <a:rPr lang="en-US" dirty="0"/>
              <a:t>is the basis for a series of IETF standards-track specifications and is used by AOL, Gmail, and Yahoo </a:t>
            </a:r>
            <a:r>
              <a:rPr lang="en-US" dirty="0" smtClean="0"/>
              <a:t>mail.</a:t>
            </a:r>
          </a:p>
          <a:p>
            <a:r>
              <a:rPr lang="en-US" dirty="0" smtClean="0"/>
              <a:t>Any </a:t>
            </a:r>
            <a:r>
              <a:rPr lang="en-US" dirty="0"/>
              <a:t>mail from these organizations should carry a DKIM signature</a:t>
            </a:r>
            <a:r>
              <a:rPr lang="en-US" dirty="0" smtClean="0"/>
              <a:t>.</a:t>
            </a:r>
            <a:endParaRPr lang="en-US" dirty="0"/>
          </a:p>
        </p:txBody>
      </p:sp>
    </p:spTree>
    <p:extLst>
      <p:ext uri="{BB962C8B-B14F-4D97-AF65-F5344CB8AC3E}">
        <p14:creationId xmlns:p14="http://schemas.microsoft.com/office/powerpoint/2010/main" val="1383793280"/>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Mail Encryption</a:t>
            </a:r>
          </a:p>
        </p:txBody>
      </p:sp>
      <p:sp>
        <p:nvSpPr>
          <p:cNvPr id="3" name="Content Placeholder 2"/>
          <p:cNvSpPr>
            <a:spLocks noGrp="1"/>
          </p:cNvSpPr>
          <p:nvPr>
            <p:ph idx="1"/>
          </p:nvPr>
        </p:nvSpPr>
        <p:spPr/>
        <p:txBody>
          <a:bodyPr/>
          <a:lstStyle/>
          <a:p>
            <a:r>
              <a:rPr lang="en-US" dirty="0"/>
              <a:t>E-mail suffers from a more important </a:t>
            </a:r>
            <a:r>
              <a:rPr lang="en-US" dirty="0" smtClean="0"/>
              <a:t>security—the </a:t>
            </a:r>
            <a:r>
              <a:rPr lang="en-US" dirty="0"/>
              <a:t>lack of confidentiality, or, as it is sometimes referred to, </a:t>
            </a:r>
            <a:r>
              <a:rPr lang="en-US" dirty="0" smtClean="0"/>
              <a:t>privacy.</a:t>
            </a:r>
          </a:p>
          <a:p>
            <a:r>
              <a:rPr lang="en-US" dirty="0" smtClean="0"/>
              <a:t>E-mail </a:t>
            </a:r>
            <a:r>
              <a:rPr lang="en-US" dirty="0"/>
              <a:t>has always been a plaintext </a:t>
            </a:r>
            <a:r>
              <a:rPr lang="en-US" dirty="0" smtClean="0"/>
              <a:t>protocol.</a:t>
            </a:r>
          </a:p>
          <a:p>
            <a:pPr lvl="1"/>
            <a:r>
              <a:rPr lang="en-US" dirty="0" smtClean="0"/>
              <a:t>Any </a:t>
            </a:r>
            <a:r>
              <a:rPr lang="en-US" dirty="0"/>
              <a:t>attacker at a choke point in the network could read all e-mail passing through that network </a:t>
            </a:r>
            <a:r>
              <a:rPr lang="en-US" dirty="0" smtClean="0"/>
              <a:t>segment.</a:t>
            </a:r>
          </a:p>
          <a:p>
            <a:r>
              <a:rPr lang="en-US" dirty="0" smtClean="0"/>
              <a:t>Some </a:t>
            </a:r>
            <a:r>
              <a:rPr lang="en-US" dirty="0"/>
              <a:t>tools can be used to solve this problem by using </a:t>
            </a:r>
            <a:r>
              <a:rPr lang="en-US" b="1" dirty="0"/>
              <a:t>encryption</a:t>
            </a:r>
            <a:r>
              <a:rPr lang="en-US" dirty="0"/>
              <a:t> on the e-mail’s </a:t>
            </a:r>
            <a:r>
              <a:rPr lang="en-US" dirty="0" smtClean="0"/>
              <a:t>content.</a:t>
            </a:r>
          </a:p>
          <a:p>
            <a:pPr lvl="1"/>
            <a:r>
              <a:rPr lang="en-US" dirty="0" smtClean="0"/>
              <a:t>The </a:t>
            </a:r>
            <a:r>
              <a:rPr lang="en-US" dirty="0"/>
              <a:t>first method is S/MIME and the second is PGP</a:t>
            </a:r>
            <a:r>
              <a:rPr lang="en-US" dirty="0" smtClean="0"/>
              <a:t>.</a:t>
            </a:r>
            <a:endParaRPr lang="en-US" dirty="0"/>
          </a:p>
        </p:txBody>
      </p:sp>
    </p:spTree>
    <p:extLst>
      <p:ext uri="{BB962C8B-B14F-4D97-AF65-F5344CB8AC3E}">
        <p14:creationId xmlns:p14="http://schemas.microsoft.com/office/powerpoint/2010/main" val="4188097454"/>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S/MIME</a:t>
            </a:r>
          </a:p>
        </p:txBody>
      </p:sp>
      <p:sp>
        <p:nvSpPr>
          <p:cNvPr id="5" name="Content Placeholder 4"/>
          <p:cNvSpPr>
            <a:spLocks noGrp="1"/>
          </p:cNvSpPr>
          <p:nvPr>
            <p:ph idx="1"/>
          </p:nvPr>
        </p:nvSpPr>
        <p:spPr/>
        <p:txBody>
          <a:bodyPr/>
          <a:lstStyle/>
          <a:p>
            <a:r>
              <a:rPr lang="en-US" b="1" dirty="0"/>
              <a:t>Secure/Multipurpose Internet Mail Extensions (S/MIME)</a:t>
            </a:r>
            <a:r>
              <a:rPr lang="en-US" dirty="0"/>
              <a:t> is a </a:t>
            </a:r>
            <a:r>
              <a:rPr lang="en-US" i="1" dirty="0"/>
              <a:t>secure</a:t>
            </a:r>
            <a:r>
              <a:rPr lang="en-US" dirty="0"/>
              <a:t> implementation of the MIME protocol specification</a:t>
            </a:r>
            <a:r>
              <a:rPr lang="en-US" dirty="0" smtClean="0"/>
              <a:t>.</a:t>
            </a:r>
          </a:p>
          <a:p>
            <a:pPr lvl="1"/>
            <a:r>
              <a:rPr lang="en-US" dirty="0"/>
              <a:t>MIME was created to allow Internet e-mail to support new and more creative features</a:t>
            </a:r>
            <a:r>
              <a:rPr lang="en-US" dirty="0" smtClean="0"/>
              <a:t>.</a:t>
            </a:r>
          </a:p>
          <a:p>
            <a:pPr lvl="1"/>
            <a:r>
              <a:rPr lang="en-US" dirty="0"/>
              <a:t>MIME handles audio files, images, applications, and multipart e-mails</a:t>
            </a:r>
            <a:r>
              <a:rPr lang="en-US" dirty="0" smtClean="0"/>
              <a:t>.</a:t>
            </a:r>
          </a:p>
          <a:p>
            <a:pPr lvl="1"/>
            <a:r>
              <a:rPr lang="en-US" dirty="0" smtClean="0"/>
              <a:t>MIME </a:t>
            </a:r>
            <a:r>
              <a:rPr lang="en-US" dirty="0"/>
              <a:t>allows e-mail to handle multiple types of content in a message, including file </a:t>
            </a:r>
            <a:r>
              <a:rPr lang="en-US" dirty="0" smtClean="0"/>
              <a:t>transfers.</a:t>
            </a:r>
          </a:p>
          <a:p>
            <a:pPr lvl="1"/>
            <a:r>
              <a:rPr lang="en-US" dirty="0"/>
              <a:t>S/MIME was developed by RSA Data Security and uses the X.509 format for certificates</a:t>
            </a:r>
            <a:r>
              <a:rPr lang="en-US" dirty="0" smtClean="0"/>
              <a:t>.</a:t>
            </a:r>
            <a:endParaRPr lang="en-US" dirty="0"/>
          </a:p>
        </p:txBody>
      </p:sp>
    </p:spTree>
    <p:extLst>
      <p:ext uri="{BB962C8B-B14F-4D97-AF65-F5344CB8AC3E}">
        <p14:creationId xmlns:p14="http://schemas.microsoft.com/office/powerpoint/2010/main" val="47490831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S/MIME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a:t>The S/MIME process of encrypting e-mails provides integrity, privacy, and, if the message is signed, authentication</a:t>
            </a:r>
            <a:r>
              <a:rPr lang="en-US" dirty="0" smtClean="0"/>
              <a:t>.</a:t>
            </a:r>
          </a:p>
          <a:p>
            <a:r>
              <a:rPr lang="en-US" dirty="0"/>
              <a:t>Several popular e-mail programs support </a:t>
            </a:r>
            <a:r>
              <a:rPr lang="en-US" dirty="0" smtClean="0"/>
              <a:t>S/MIME.</a:t>
            </a:r>
          </a:p>
          <a:p>
            <a:pPr lvl="1"/>
            <a:r>
              <a:rPr lang="en-US" dirty="0" smtClean="0"/>
              <a:t>These include Outlook </a:t>
            </a:r>
            <a:r>
              <a:rPr lang="en-US" dirty="0"/>
              <a:t>and Windows </a:t>
            </a:r>
            <a:r>
              <a:rPr lang="en-US" dirty="0" smtClean="0"/>
              <a:t>Mail.</a:t>
            </a:r>
          </a:p>
          <a:p>
            <a:pPr lvl="1"/>
            <a:r>
              <a:rPr lang="en-US" dirty="0"/>
              <a:t>They both manage S/MIME keys and functions through the E-mail Security </a:t>
            </a:r>
            <a:r>
              <a:rPr lang="en-US" dirty="0" smtClean="0"/>
              <a:t>screen.</a:t>
            </a:r>
          </a:p>
          <a:p>
            <a:pPr lvl="1"/>
            <a:r>
              <a:rPr lang="en-US" dirty="0" smtClean="0"/>
              <a:t>Trusted authorities </a:t>
            </a:r>
            <a:r>
              <a:rPr lang="en-US" dirty="0"/>
              <a:t>are needed to ensure the senders are who they claim to be, </a:t>
            </a:r>
            <a:r>
              <a:rPr lang="en-US" dirty="0" smtClean="0"/>
              <a:t>an important </a:t>
            </a:r>
            <a:r>
              <a:rPr lang="en-US" dirty="0"/>
              <a:t>part of authentication</a:t>
            </a:r>
            <a:r>
              <a:rPr lang="en-US" dirty="0" smtClean="0"/>
              <a:t>.</a:t>
            </a:r>
            <a:endParaRPr lang="en-US" dirty="0"/>
          </a:p>
        </p:txBody>
      </p:sp>
    </p:spTree>
    <p:extLst>
      <p:ext uri="{BB962C8B-B14F-4D97-AF65-F5344CB8AC3E}">
        <p14:creationId xmlns:p14="http://schemas.microsoft.com/office/powerpoint/2010/main" val="42862564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Terms</a:t>
            </a:r>
          </a:p>
        </p:txBody>
      </p:sp>
      <p:sp>
        <p:nvSpPr>
          <p:cNvPr id="3" name="Content Placeholder 2"/>
          <p:cNvSpPr>
            <a:spLocks noGrp="1"/>
          </p:cNvSpPr>
          <p:nvPr>
            <p:ph sz="half" idx="1"/>
          </p:nvPr>
        </p:nvSpPr>
        <p:spPr/>
        <p:txBody>
          <a:bodyPr/>
          <a:lstStyle/>
          <a:p>
            <a:pPr>
              <a:defRPr/>
            </a:pPr>
            <a:r>
              <a:rPr lang="en-US" dirty="0">
                <a:ea typeface="ＭＳ Ｐゴシック" pitchFamily="-105" charset="-128"/>
              </a:rPr>
              <a:t>AOL Instant Messenger (AIM</a:t>
            </a:r>
            <a:r>
              <a:rPr lang="en-US" dirty="0" smtClean="0">
                <a:ea typeface="ＭＳ Ｐゴシック" pitchFamily="-105" charset="-128"/>
              </a:rPr>
              <a:t>)</a:t>
            </a:r>
            <a:endParaRPr lang="en-US" dirty="0">
              <a:ea typeface="ＭＳ Ｐゴシック" pitchFamily="-105" charset="-128"/>
            </a:endParaRPr>
          </a:p>
          <a:p>
            <a:pPr>
              <a:defRPr/>
            </a:pPr>
            <a:r>
              <a:rPr lang="en-US" dirty="0" smtClean="0">
                <a:ea typeface="ＭＳ Ｐゴシック" pitchFamily="-105" charset="-128"/>
              </a:rPr>
              <a:t>Botnet</a:t>
            </a:r>
            <a:endParaRPr lang="en-US" dirty="0">
              <a:ea typeface="ＭＳ Ｐゴシック" pitchFamily="-105" charset="-128"/>
            </a:endParaRPr>
          </a:p>
          <a:p>
            <a:pPr>
              <a:defRPr/>
            </a:pPr>
            <a:r>
              <a:rPr lang="en-US" dirty="0">
                <a:ea typeface="ＭＳ Ｐゴシック" pitchFamily="-105" charset="-128"/>
              </a:rPr>
              <a:t>DomainKeys Identified Mail (DKIM</a:t>
            </a:r>
            <a:r>
              <a:rPr lang="en-US" dirty="0" smtClean="0">
                <a:ea typeface="ＭＳ Ｐゴシック" pitchFamily="-105" charset="-128"/>
              </a:rPr>
              <a:t>)</a:t>
            </a:r>
            <a:endParaRPr lang="en-US" dirty="0">
              <a:ea typeface="ＭＳ Ｐゴシック" pitchFamily="-105" charset="-128"/>
            </a:endParaRPr>
          </a:p>
          <a:p>
            <a:pPr>
              <a:defRPr/>
            </a:pPr>
            <a:r>
              <a:rPr lang="en-US" dirty="0" smtClean="0">
                <a:ea typeface="ＭＳ Ｐゴシック" pitchFamily="-105" charset="-128"/>
              </a:rPr>
              <a:t>E-mail</a:t>
            </a:r>
          </a:p>
          <a:p>
            <a:pPr>
              <a:defRPr/>
            </a:pPr>
            <a:r>
              <a:rPr lang="en-US" dirty="0" smtClean="0">
                <a:ea typeface="ＭＳ Ｐゴシック" pitchFamily="-105" charset="-128"/>
              </a:rPr>
              <a:t>E-mail hoax</a:t>
            </a:r>
          </a:p>
          <a:p>
            <a:pPr>
              <a:defRPr/>
            </a:pPr>
            <a:r>
              <a:rPr lang="en-US" dirty="0" smtClean="0">
                <a:ea typeface="ＭＳ Ｐゴシック" pitchFamily="-105" charset="-128"/>
              </a:rPr>
              <a:t>Encryption</a:t>
            </a:r>
          </a:p>
          <a:p>
            <a:pPr>
              <a:defRPr/>
            </a:pPr>
            <a:r>
              <a:rPr lang="en-US" dirty="0" smtClean="0"/>
              <a:t>Instant </a:t>
            </a:r>
            <a:r>
              <a:rPr lang="en-US" dirty="0"/>
              <a:t>messaging (IM</a:t>
            </a:r>
            <a:r>
              <a:rPr lang="en-US" dirty="0" smtClean="0"/>
              <a:t>)</a:t>
            </a:r>
            <a:endParaRPr lang="en-US" dirty="0">
              <a:ea typeface="ＭＳ Ｐゴシック" pitchFamily="-105" charset="-128"/>
            </a:endParaRPr>
          </a:p>
        </p:txBody>
      </p:sp>
      <p:sp>
        <p:nvSpPr>
          <p:cNvPr id="4" name="Content Placeholder 3"/>
          <p:cNvSpPr>
            <a:spLocks noGrp="1"/>
          </p:cNvSpPr>
          <p:nvPr>
            <p:ph sz="half" idx="2"/>
          </p:nvPr>
        </p:nvSpPr>
        <p:spPr/>
        <p:txBody>
          <a:bodyPr/>
          <a:lstStyle/>
          <a:p>
            <a:pPr>
              <a:defRPr/>
            </a:pPr>
            <a:r>
              <a:rPr lang="en-US" dirty="0" smtClean="0">
                <a:ea typeface="ＭＳ Ｐゴシック" pitchFamily="-105" charset="-128"/>
              </a:rPr>
              <a:t>Mail delivery agent (MDA)</a:t>
            </a:r>
          </a:p>
          <a:p>
            <a:pPr>
              <a:defRPr/>
            </a:pPr>
            <a:r>
              <a:rPr lang="en-US" dirty="0" smtClean="0">
                <a:ea typeface="ＭＳ Ｐゴシック" pitchFamily="-105" charset="-128"/>
              </a:rPr>
              <a:t>Mail relaying</a:t>
            </a:r>
          </a:p>
          <a:p>
            <a:pPr>
              <a:defRPr/>
            </a:pPr>
            <a:r>
              <a:rPr lang="en-US" dirty="0" smtClean="0">
                <a:ea typeface="ＭＳ Ｐゴシック" pitchFamily="-105" charset="-128"/>
              </a:rPr>
              <a:t>Mail transfer agent (MTA)</a:t>
            </a:r>
          </a:p>
          <a:p>
            <a:pPr>
              <a:defRPr/>
            </a:pPr>
            <a:r>
              <a:rPr lang="en-US" dirty="0" smtClean="0">
                <a:ea typeface="ＭＳ Ｐゴシック" pitchFamily="-105" charset="-128"/>
              </a:rPr>
              <a:t>Mail </a:t>
            </a:r>
            <a:r>
              <a:rPr lang="en-US" dirty="0">
                <a:ea typeface="ＭＳ Ｐゴシック" pitchFamily="-105" charset="-128"/>
              </a:rPr>
              <a:t>user agent (MUA</a:t>
            </a:r>
            <a:r>
              <a:rPr lang="en-US" dirty="0" smtClean="0">
                <a:ea typeface="ＭＳ Ｐゴシック" pitchFamily="-105" charset="-128"/>
              </a:rPr>
              <a:t>)</a:t>
            </a:r>
          </a:p>
          <a:p>
            <a:pPr>
              <a:defRPr/>
            </a:pPr>
            <a:r>
              <a:rPr lang="fr-FR" dirty="0" smtClean="0">
                <a:ea typeface="ＭＳ Ｐゴシック" pitchFamily="-105" charset="-128"/>
              </a:rPr>
              <a:t>Multipurpose </a:t>
            </a:r>
            <a:r>
              <a:rPr lang="fr-FR" dirty="0">
                <a:ea typeface="ＭＳ Ｐゴシック" pitchFamily="-105" charset="-128"/>
              </a:rPr>
              <a:t>Internet Mail Extensions (MIME</a:t>
            </a:r>
            <a:r>
              <a:rPr lang="fr-FR" dirty="0" smtClean="0">
                <a:ea typeface="ＭＳ Ｐゴシック" pitchFamily="-105" charset="-128"/>
              </a:rPr>
              <a:t>)</a:t>
            </a:r>
          </a:p>
          <a:p>
            <a:pPr>
              <a:defRPr/>
            </a:pPr>
            <a:r>
              <a:rPr lang="en-US" dirty="0" smtClean="0"/>
              <a:t>Open relay</a:t>
            </a:r>
            <a:endParaRPr lang="en-US" dirty="0">
              <a:ea typeface="ＭＳ Ｐゴシック" pitchFamily="-105" charset="-128"/>
            </a:endParaRPr>
          </a:p>
        </p:txBody>
      </p:sp>
    </p:spTree>
    <p:extLst>
      <p:ext uri="{BB962C8B-B14F-4D97-AF65-F5344CB8AC3E}">
        <p14:creationId xmlns:p14="http://schemas.microsoft.com/office/powerpoint/2010/main" val="103282864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599" y="5590822"/>
            <a:ext cx="7924800" cy="457200"/>
          </a:xfrm>
        </p:spPr>
        <p:txBody>
          <a:bodyPr/>
          <a:lstStyle/>
          <a:p>
            <a:r>
              <a:rPr lang="en-US" dirty="0"/>
              <a:t>Figure 16.7 S/MIME options in Outlook</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1333" y="1447800"/>
            <a:ext cx="4741333" cy="3866444"/>
          </a:xfrm>
          <a:prstGeom prst="rect">
            <a:avLst/>
          </a:prstGeom>
        </p:spPr>
      </p:pic>
    </p:spTree>
    <p:extLst>
      <p:ext uri="{BB962C8B-B14F-4D97-AF65-F5344CB8AC3E}">
        <p14:creationId xmlns:p14="http://schemas.microsoft.com/office/powerpoint/2010/main" val="191235304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15000"/>
            <a:ext cx="7924800" cy="457200"/>
          </a:xfrm>
        </p:spPr>
        <p:txBody>
          <a:bodyPr/>
          <a:lstStyle/>
          <a:p>
            <a:r>
              <a:rPr lang="en-US" dirty="0"/>
              <a:t>Figure 16.8 S/MIME options in Windows Mail</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59335" y="1371600"/>
            <a:ext cx="4425329" cy="4126992"/>
          </a:xfrm>
          <a:prstGeom prst="rect">
            <a:avLst/>
          </a:prstGeom>
        </p:spPr>
      </p:pic>
    </p:spTree>
    <p:extLst>
      <p:ext uri="{BB962C8B-B14F-4D97-AF65-F5344CB8AC3E}">
        <p14:creationId xmlns:p14="http://schemas.microsoft.com/office/powerpoint/2010/main" val="169901929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S/MIME (</a:t>
            </a:r>
            <a:r>
              <a:rPr lang="en-US" i="1" dirty="0" smtClean="0"/>
              <a:t>continued</a:t>
            </a:r>
            <a:r>
              <a:rPr lang="en-US" dirty="0" smtClean="0"/>
              <a:t>)</a:t>
            </a:r>
            <a:endParaRPr lang="en-US" dirty="0"/>
          </a:p>
        </p:txBody>
      </p:sp>
      <p:sp>
        <p:nvSpPr>
          <p:cNvPr id="5" name="Content Placeholder 4"/>
          <p:cNvSpPr>
            <a:spLocks noGrp="1"/>
          </p:cNvSpPr>
          <p:nvPr>
            <p:ph idx="1"/>
          </p:nvPr>
        </p:nvSpPr>
        <p:spPr/>
        <p:txBody>
          <a:bodyPr/>
          <a:lstStyle/>
          <a:p>
            <a:r>
              <a:rPr lang="en-US" dirty="0" smtClean="0"/>
              <a:t>S/MIME’s implementation </a:t>
            </a:r>
            <a:r>
              <a:rPr lang="en-US" dirty="0"/>
              <a:t>can be </a:t>
            </a:r>
            <a:r>
              <a:rPr lang="en-US" dirty="0" smtClean="0"/>
              <a:t>problematic.</a:t>
            </a:r>
          </a:p>
          <a:p>
            <a:pPr lvl="1"/>
            <a:r>
              <a:rPr lang="en-US" dirty="0" smtClean="0"/>
              <a:t>User can select low-strength </a:t>
            </a:r>
            <a:r>
              <a:rPr lang="en-US" dirty="0"/>
              <a:t>(40-bit) </a:t>
            </a:r>
            <a:r>
              <a:rPr lang="en-US" dirty="0" smtClean="0"/>
              <a:t>encryption.</a:t>
            </a:r>
          </a:p>
          <a:p>
            <a:pPr lvl="1"/>
            <a:r>
              <a:rPr lang="en-US" dirty="0" smtClean="0"/>
              <a:t>Bugs </a:t>
            </a:r>
            <a:r>
              <a:rPr lang="en-US" dirty="0"/>
              <a:t>can exist in the software </a:t>
            </a:r>
            <a:r>
              <a:rPr lang="en-US" dirty="0" smtClean="0"/>
              <a:t>itself.</a:t>
            </a:r>
            <a:endParaRPr lang="en-US" dirty="0"/>
          </a:p>
        </p:txBody>
      </p:sp>
    </p:spTree>
    <p:extLst>
      <p:ext uri="{BB962C8B-B14F-4D97-AF65-F5344CB8AC3E}">
        <p14:creationId xmlns:p14="http://schemas.microsoft.com/office/powerpoint/2010/main" val="1048545705"/>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a:t>PGP</a:t>
            </a:r>
          </a:p>
        </p:txBody>
      </p:sp>
      <p:sp>
        <p:nvSpPr>
          <p:cNvPr id="4" name="Content Placeholder 3"/>
          <p:cNvSpPr>
            <a:spLocks noGrp="1"/>
          </p:cNvSpPr>
          <p:nvPr>
            <p:ph idx="1"/>
          </p:nvPr>
        </p:nvSpPr>
        <p:spPr>
          <a:xfrm>
            <a:off x="457200" y="1981200"/>
            <a:ext cx="8229600" cy="4572000"/>
          </a:xfrm>
        </p:spPr>
        <p:txBody>
          <a:bodyPr/>
          <a:lstStyle/>
          <a:p>
            <a:r>
              <a:rPr lang="en-US" b="1" dirty="0"/>
              <a:t>Pretty Good Privacy (PGP) </a:t>
            </a:r>
            <a:r>
              <a:rPr lang="en-US" dirty="0"/>
              <a:t>implements e-mail security </a:t>
            </a:r>
            <a:r>
              <a:rPr lang="en-US" dirty="0" smtClean="0"/>
              <a:t>in a </a:t>
            </a:r>
            <a:r>
              <a:rPr lang="en-US" dirty="0"/>
              <a:t>similar fashion to </a:t>
            </a:r>
            <a:r>
              <a:rPr lang="en-US" dirty="0" smtClean="0"/>
              <a:t>S/MIME.</a:t>
            </a:r>
          </a:p>
          <a:p>
            <a:pPr lvl="1"/>
            <a:r>
              <a:rPr lang="en-US" dirty="0" smtClean="0"/>
              <a:t>PGP </a:t>
            </a:r>
            <a:r>
              <a:rPr lang="en-US" dirty="0"/>
              <a:t>uses </a:t>
            </a:r>
            <a:r>
              <a:rPr lang="en-US" dirty="0" smtClean="0"/>
              <a:t>completely different </a:t>
            </a:r>
            <a:r>
              <a:rPr lang="en-US" dirty="0"/>
              <a:t>protocols</a:t>
            </a:r>
            <a:r>
              <a:rPr lang="en-US" dirty="0" smtClean="0"/>
              <a:t>.</a:t>
            </a:r>
          </a:p>
          <a:p>
            <a:r>
              <a:rPr lang="en-US" dirty="0"/>
              <a:t>The basic framework is the </a:t>
            </a:r>
            <a:r>
              <a:rPr lang="en-US" dirty="0" smtClean="0"/>
              <a:t>same.</a:t>
            </a:r>
          </a:p>
          <a:p>
            <a:r>
              <a:rPr lang="en-US" dirty="0"/>
              <a:t>PGP has plug-ins for many popular </a:t>
            </a:r>
            <a:r>
              <a:rPr lang="en-US" dirty="0" smtClean="0"/>
              <a:t>e-mail programs</a:t>
            </a:r>
            <a:r>
              <a:rPr lang="en-US" dirty="0"/>
              <a:t>, including Outlook and </a:t>
            </a:r>
            <a:r>
              <a:rPr lang="en-US" dirty="0" smtClean="0"/>
              <a:t>Mozilla’s Thunderbird.</a:t>
            </a:r>
          </a:p>
          <a:p>
            <a:pPr lvl="1"/>
            <a:r>
              <a:rPr lang="en-US" dirty="0" smtClean="0"/>
              <a:t>These </a:t>
            </a:r>
            <a:r>
              <a:rPr lang="en-US" dirty="0"/>
              <a:t>plug-ins handle the encryption and decryption behind the scenes, and </a:t>
            </a:r>
            <a:r>
              <a:rPr lang="en-US" dirty="0" smtClean="0"/>
              <a:t>all that </a:t>
            </a:r>
            <a:r>
              <a:rPr lang="en-US" dirty="0"/>
              <a:t>the user must do is enter the </a:t>
            </a:r>
            <a:r>
              <a:rPr lang="en-US" dirty="0" smtClean="0"/>
              <a:t>encryption key’s </a:t>
            </a:r>
            <a:r>
              <a:rPr lang="en-US" dirty="0"/>
              <a:t>passphrase to ensure that they are </a:t>
            </a:r>
            <a:r>
              <a:rPr lang="en-US" dirty="0" smtClean="0"/>
              <a:t>the owner </a:t>
            </a:r>
            <a:r>
              <a:rPr lang="en-US" dirty="0"/>
              <a:t>of the key</a:t>
            </a:r>
            <a:r>
              <a:rPr lang="en-US" dirty="0" smtClean="0"/>
              <a:t>.</a:t>
            </a:r>
          </a:p>
        </p:txBody>
      </p:sp>
    </p:spTree>
    <p:extLst>
      <p:ext uri="{BB962C8B-B14F-4D97-AF65-F5344CB8AC3E}">
        <p14:creationId xmlns:p14="http://schemas.microsoft.com/office/powerpoint/2010/main" val="185993681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334000"/>
            <a:ext cx="7924800" cy="457200"/>
          </a:xfrm>
        </p:spPr>
        <p:txBody>
          <a:bodyPr/>
          <a:lstStyle/>
          <a:p>
            <a:r>
              <a:rPr lang="en-US" dirty="0"/>
              <a:t>Figure 16.9 PGP key management</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41714" y="1676400"/>
            <a:ext cx="5660571" cy="3265715"/>
          </a:xfrm>
          <a:prstGeom prst="rect">
            <a:avLst/>
          </a:prstGeom>
        </p:spPr>
      </p:pic>
    </p:spTree>
    <p:extLst>
      <p:ext uri="{BB962C8B-B14F-4D97-AF65-F5344CB8AC3E}">
        <p14:creationId xmlns:p14="http://schemas.microsoft.com/office/powerpoint/2010/main" val="3862045103"/>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10200"/>
            <a:ext cx="7924800" cy="457200"/>
          </a:xfrm>
        </p:spPr>
        <p:txBody>
          <a:bodyPr/>
          <a:lstStyle/>
          <a:p>
            <a:r>
              <a:rPr lang="en-US" dirty="0"/>
              <a:t> Figure 16.10 Decoding a PGP-encoded message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26208" y="1673352"/>
            <a:ext cx="4291584" cy="3358896"/>
          </a:xfrm>
          <a:prstGeom prst="rect">
            <a:avLst/>
          </a:prstGeom>
        </p:spPr>
      </p:pic>
    </p:spTree>
    <p:extLst>
      <p:ext uri="{BB962C8B-B14F-4D97-AF65-F5344CB8AC3E}">
        <p14:creationId xmlns:p14="http://schemas.microsoft.com/office/powerpoint/2010/main" val="224400181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PGP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dirty="0" smtClean="0"/>
              <a:t>PGP is not problem-free.</a:t>
            </a:r>
          </a:p>
          <a:p>
            <a:pPr lvl="1"/>
            <a:r>
              <a:rPr lang="en-US" dirty="0"/>
              <a:t>You must </a:t>
            </a:r>
            <a:r>
              <a:rPr lang="en-US" dirty="0" smtClean="0"/>
              <a:t>keep </a:t>
            </a:r>
            <a:r>
              <a:rPr lang="en-US" dirty="0"/>
              <a:t>the software up to date and fully </a:t>
            </a:r>
            <a:r>
              <a:rPr lang="en-US" dirty="0" smtClean="0"/>
              <a:t>patched.</a:t>
            </a:r>
          </a:p>
          <a:p>
            <a:pPr lvl="1"/>
            <a:r>
              <a:rPr lang="en-US" dirty="0" smtClean="0"/>
              <a:t>There are concerns </a:t>
            </a:r>
            <a:r>
              <a:rPr lang="en-US" dirty="0"/>
              <a:t>a</a:t>
            </a:r>
            <a:r>
              <a:rPr lang="en-US" dirty="0" smtClean="0"/>
              <a:t>bout key recovery </a:t>
            </a:r>
            <a:r>
              <a:rPr lang="en-US" dirty="0"/>
              <a:t>or key </a:t>
            </a:r>
            <a:r>
              <a:rPr lang="en-US" dirty="0" smtClean="0"/>
              <a:t>escrow.</a:t>
            </a:r>
          </a:p>
          <a:p>
            <a:pPr lvl="2"/>
            <a:r>
              <a:rPr lang="en-US" i="1" dirty="0" smtClean="0"/>
              <a:t>Additional </a:t>
            </a:r>
            <a:r>
              <a:rPr lang="en-US" i="1" dirty="0"/>
              <a:t>Decryption Key (ADK</a:t>
            </a:r>
            <a:r>
              <a:rPr lang="en-US" i="1" dirty="0" smtClean="0"/>
              <a:t>) </a:t>
            </a:r>
            <a:r>
              <a:rPr lang="en-US" dirty="0" smtClean="0"/>
              <a:t>used an </a:t>
            </a:r>
            <a:r>
              <a:rPr lang="en-US" dirty="0"/>
              <a:t>additional public key stacked upon the original public </a:t>
            </a:r>
            <a:r>
              <a:rPr lang="en-US" dirty="0" smtClean="0"/>
              <a:t>key.</a:t>
            </a:r>
          </a:p>
          <a:p>
            <a:pPr lvl="2"/>
            <a:r>
              <a:rPr lang="en-US" dirty="0" smtClean="0"/>
              <a:t>ADK not </a:t>
            </a:r>
            <a:r>
              <a:rPr lang="en-US" dirty="0"/>
              <a:t>always controlled by a properly authorized organization, and the danger exists for someone to add an ADK and then distribute it to the </a:t>
            </a:r>
            <a:r>
              <a:rPr lang="en-US" dirty="0" smtClean="0"/>
              <a:t>world.</a:t>
            </a:r>
          </a:p>
          <a:p>
            <a:pPr lvl="2"/>
            <a:r>
              <a:rPr lang="en-US" dirty="0" smtClean="0"/>
              <a:t>Users believe message can only be </a:t>
            </a:r>
            <a:r>
              <a:rPr lang="en-US" dirty="0"/>
              <a:t>read </a:t>
            </a:r>
            <a:r>
              <a:rPr lang="en-US" dirty="0" smtClean="0"/>
              <a:t>by </a:t>
            </a:r>
            <a:r>
              <a:rPr lang="en-US" dirty="0"/>
              <a:t>the first party, but </a:t>
            </a:r>
            <a:r>
              <a:rPr lang="en-US" dirty="0" smtClean="0"/>
              <a:t>message can be read by the third party who modified </a:t>
            </a:r>
            <a:r>
              <a:rPr lang="en-US" dirty="0"/>
              <a:t>the key</a:t>
            </a:r>
            <a:r>
              <a:rPr lang="en-US" dirty="0" smtClean="0"/>
              <a:t>.</a:t>
            </a:r>
            <a:endParaRPr lang="en-US" dirty="0"/>
          </a:p>
        </p:txBody>
      </p:sp>
    </p:spTree>
    <p:extLst>
      <p:ext uri="{BB962C8B-B14F-4D97-AF65-F5344CB8AC3E}">
        <p14:creationId xmlns:p14="http://schemas.microsoft.com/office/powerpoint/2010/main" val="7175136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altLang="en-US" dirty="0" smtClean="0"/>
              <a:t>Instant Messaging</a:t>
            </a:r>
          </a:p>
        </p:txBody>
      </p:sp>
      <p:sp>
        <p:nvSpPr>
          <p:cNvPr id="23555" name="Content Placeholder 2"/>
          <p:cNvSpPr>
            <a:spLocks noGrp="1"/>
          </p:cNvSpPr>
          <p:nvPr>
            <p:ph idx="1"/>
          </p:nvPr>
        </p:nvSpPr>
        <p:spPr/>
        <p:txBody>
          <a:bodyPr/>
          <a:lstStyle/>
          <a:p>
            <a:r>
              <a:rPr lang="en-US" b="1" dirty="0" smtClean="0">
                <a:ea typeface="ヒラギノ角ゴ Pro W3" pitchFamily="-111" charset="-128"/>
                <a:cs typeface="ヒラギノ角ゴ Pro W3" pitchFamily="-111" charset="-128"/>
              </a:rPr>
              <a:t>AOL </a:t>
            </a:r>
            <a:r>
              <a:rPr lang="en-US" b="1" dirty="0">
                <a:ea typeface="ヒラギノ角ゴ Pro W3" pitchFamily="-111" charset="-128"/>
                <a:cs typeface="ヒラギノ角ゴ Pro W3" pitchFamily="-111" charset="-128"/>
              </a:rPr>
              <a:t>Instant Messenger (</a:t>
            </a:r>
            <a:r>
              <a:rPr lang="en-US" b="1" dirty="0" smtClean="0">
                <a:ea typeface="ヒラギノ角ゴ Pro W3" pitchFamily="-111" charset="-128"/>
                <a:cs typeface="ヒラギノ角ゴ Pro W3" pitchFamily="-111" charset="-128"/>
              </a:rPr>
              <a:t>AIM)</a:t>
            </a:r>
            <a:r>
              <a:rPr lang="en-US" dirty="0">
                <a:ea typeface="ヒラギノ角ゴ Pro W3" pitchFamily="-111" charset="-128"/>
                <a:cs typeface="ヒラギノ角ゴ Pro W3" pitchFamily="-111" charset="-128"/>
              </a:rPr>
              <a:t> </a:t>
            </a:r>
            <a:r>
              <a:rPr lang="en-US" dirty="0" smtClean="0">
                <a:ea typeface="ヒラギノ角ゴ Pro W3" pitchFamily="-111" charset="-128"/>
                <a:cs typeface="ヒラギノ角ゴ Pro W3" pitchFamily="-111" charset="-128"/>
              </a:rPr>
              <a:t>was </a:t>
            </a:r>
            <a:r>
              <a:rPr lang="en-US" dirty="0">
                <a:ea typeface="ヒラギノ角ゴ Pro W3" pitchFamily="-111" charset="-128"/>
                <a:cs typeface="ヒラギノ角ゴ Pro W3" pitchFamily="-111" charset="-128"/>
              </a:rPr>
              <a:t>conceived as a way to find people of like interests </a:t>
            </a:r>
            <a:r>
              <a:rPr lang="en-US" dirty="0" smtClean="0">
                <a:ea typeface="ヒラギノ角ゴ Pro W3" pitchFamily="-111" charset="-128"/>
                <a:cs typeface="ヒラギノ角ゴ Pro W3" pitchFamily="-111" charset="-128"/>
              </a:rPr>
              <a:t>online.</a:t>
            </a:r>
          </a:p>
          <a:p>
            <a:pPr lvl="1"/>
            <a:r>
              <a:rPr lang="en-US" dirty="0" smtClean="0">
                <a:ea typeface="ヒラギノ角ゴ Pro W3" pitchFamily="-111" charset="-128"/>
                <a:cs typeface="ヒラギノ角ゴ Pro W3" pitchFamily="-111" charset="-128"/>
              </a:rPr>
              <a:t>It </a:t>
            </a:r>
            <a:r>
              <a:rPr lang="en-US" dirty="0">
                <a:ea typeface="ヒラギノ角ゴ Pro W3" pitchFamily="-111" charset="-128"/>
                <a:cs typeface="ヒラギノ角ゴ Pro W3" pitchFamily="-111" charset="-128"/>
              </a:rPr>
              <a:t>was modeled after earlier chat </a:t>
            </a:r>
            <a:r>
              <a:rPr lang="en-US" dirty="0" smtClean="0">
                <a:ea typeface="ヒラギノ角ゴ Pro W3" pitchFamily="-111" charset="-128"/>
                <a:cs typeface="ヒラギノ角ゴ Pro W3" pitchFamily="-111" charset="-128"/>
              </a:rPr>
              <a:t>programs.</a:t>
            </a:r>
          </a:p>
          <a:p>
            <a:pPr lvl="1"/>
            <a:r>
              <a:rPr lang="en-US" dirty="0" smtClean="0">
                <a:ea typeface="ヒラギノ角ゴ Pro W3" pitchFamily="-111" charset="-128"/>
                <a:cs typeface="ヒラギノ角ゴ Pro W3" pitchFamily="-111" charset="-128"/>
              </a:rPr>
              <a:t>With </a:t>
            </a:r>
            <a:r>
              <a:rPr lang="en-US" dirty="0">
                <a:ea typeface="ヒラギノ角ゴ Pro W3" pitchFamily="-111" charset="-128"/>
                <a:cs typeface="ヒラギノ角ゴ Pro W3" pitchFamily="-111" charset="-128"/>
              </a:rPr>
              <a:t>GUI features and enhanced ease of use, </a:t>
            </a:r>
            <a:r>
              <a:rPr lang="en-US" dirty="0" smtClean="0">
                <a:ea typeface="ヒラギノ角ゴ Pro W3" pitchFamily="-111" charset="-128"/>
                <a:cs typeface="ヒラギノ角ゴ Pro W3" pitchFamily="-111" charset="-128"/>
              </a:rPr>
              <a:t>it quickly </a:t>
            </a:r>
            <a:r>
              <a:rPr lang="en-US" dirty="0">
                <a:ea typeface="ヒラギノ角ゴ Pro W3" pitchFamily="-111" charset="-128"/>
                <a:cs typeface="ヒラギノ角ゴ Pro W3" pitchFamily="-111" charset="-128"/>
              </a:rPr>
              <a:t>became popular enough for AOL to release to regular users of the </a:t>
            </a:r>
            <a:r>
              <a:rPr lang="en-US" dirty="0" smtClean="0">
                <a:ea typeface="ヒラギノ角ゴ Pro W3" pitchFamily="-111" charset="-128"/>
                <a:cs typeface="ヒラギノ角ゴ Pro W3" pitchFamily="-111" charset="-128"/>
              </a:rPr>
              <a:t>Internet.</a:t>
            </a:r>
          </a:p>
          <a:p>
            <a:pPr lvl="1"/>
            <a:r>
              <a:rPr lang="en-US" dirty="0" smtClean="0">
                <a:ea typeface="ヒラギノ角ゴ Pro W3" pitchFamily="-111" charset="-128"/>
                <a:cs typeface="ヒラギノ角ゴ Pro W3" pitchFamily="-111" charset="-128"/>
              </a:rPr>
              <a:t>Along </a:t>
            </a:r>
            <a:r>
              <a:rPr lang="en-US" dirty="0">
                <a:ea typeface="ヒラギノ角ゴ Pro W3" pitchFamily="-111" charset="-128"/>
                <a:cs typeface="ヒラギノ角ゴ Pro W3" pitchFamily="-111" charset="-128"/>
              </a:rPr>
              <a:t>with several competing programs, AIM was feeding the tremendous growth of the instant messaging segment</a:t>
            </a:r>
            <a:r>
              <a:rPr lang="en-US" dirty="0" smtClean="0">
                <a:ea typeface="ヒラギノ角ゴ Pro W3" pitchFamily="-111" charset="-128"/>
                <a:cs typeface="ヒラギノ角ゴ Pro W3" pitchFamily="-111" charset="-128"/>
              </a:rPr>
              <a:t>.</a:t>
            </a:r>
          </a:p>
          <a:p>
            <a:pPr lvl="1"/>
            <a:r>
              <a:rPr lang="en-US" dirty="0">
                <a:ea typeface="ヒラギノ角ゴ Pro W3" pitchFamily="-111" charset="-128"/>
                <a:cs typeface="ヒラギノ角ゴ Pro W3" pitchFamily="-111" charset="-128"/>
              </a:rPr>
              <a:t>E</a:t>
            </a:r>
            <a:r>
              <a:rPr lang="en-US" dirty="0" smtClean="0">
                <a:ea typeface="ヒラギノ角ゴ Pro W3" pitchFamily="-111" charset="-128"/>
                <a:cs typeface="ヒラギノ角ゴ Pro W3" pitchFamily="-111" charset="-128"/>
              </a:rPr>
              <a:t>ase </a:t>
            </a:r>
            <a:r>
              <a:rPr lang="en-US" dirty="0">
                <a:ea typeface="ヒラギノ角ゴ Pro W3" pitchFamily="-111" charset="-128"/>
                <a:cs typeface="ヒラギノ角ゴ Pro W3" pitchFamily="-111" charset="-128"/>
              </a:rPr>
              <a:t>of use was </a:t>
            </a:r>
            <a:r>
              <a:rPr lang="en-US" dirty="0" smtClean="0">
                <a:ea typeface="ヒラギノ角ゴ Pro W3" pitchFamily="-111" charset="-128"/>
                <a:cs typeface="ヒラギノ角ゴ Pro W3" pitchFamily="-111" charset="-128"/>
              </a:rPr>
              <a:t>paramount and </a:t>
            </a:r>
            <a:r>
              <a:rPr lang="en-US" dirty="0">
                <a:ea typeface="ヒラギノ角ゴ Pro W3" pitchFamily="-111" charset="-128"/>
                <a:cs typeface="ヒラギノ角ゴ Pro W3" pitchFamily="-111" charset="-128"/>
              </a:rPr>
              <a:t>security was not a </a:t>
            </a:r>
            <a:r>
              <a:rPr lang="en-US" dirty="0" smtClean="0">
                <a:ea typeface="ヒラギノ角ゴ Pro W3" pitchFamily="-111" charset="-128"/>
                <a:cs typeface="ヒラギノ角ゴ Pro W3" pitchFamily="-111" charset="-128"/>
              </a:rPr>
              <a:t>priority.</a:t>
            </a:r>
            <a:endParaRPr lang="en-US" altLang="en-US" dirty="0" smtClean="0"/>
          </a:p>
        </p:txBody>
      </p:sp>
    </p:spTree>
    <p:extLst>
      <p:ext uri="{BB962C8B-B14F-4D97-AF65-F5344CB8AC3E}">
        <p14:creationId xmlns:p14="http://schemas.microsoft.com/office/powerpoint/2010/main" val="421768058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Instant Messaging (</a:t>
            </a:r>
            <a:r>
              <a:rPr lang="en-US" altLang="en-US" i="1" dirty="0" smtClean="0"/>
              <a:t>continued</a:t>
            </a:r>
            <a:r>
              <a:rPr lang="en-US" altLang="en-US" dirty="0" smtClean="0"/>
              <a:t>)</a:t>
            </a:r>
          </a:p>
        </p:txBody>
      </p:sp>
      <p:sp>
        <p:nvSpPr>
          <p:cNvPr id="24579" name="Content Placeholder 2"/>
          <p:cNvSpPr>
            <a:spLocks noGrp="1"/>
          </p:cNvSpPr>
          <p:nvPr>
            <p:ph idx="1"/>
          </p:nvPr>
        </p:nvSpPr>
        <p:spPr/>
        <p:txBody>
          <a:bodyPr/>
          <a:lstStyle/>
          <a:p>
            <a:r>
              <a:rPr lang="en-US" altLang="en-US" dirty="0" smtClean="0"/>
              <a:t>People </a:t>
            </a:r>
            <a:r>
              <a:rPr lang="en-US" altLang="en-US" dirty="0"/>
              <a:t>are accustomed to IM </a:t>
            </a:r>
            <a:r>
              <a:rPr lang="en-US" altLang="en-US" dirty="0" smtClean="0"/>
              <a:t>applications.</a:t>
            </a:r>
          </a:p>
          <a:p>
            <a:pPr lvl="1"/>
            <a:r>
              <a:rPr lang="en-US" altLang="en-US" dirty="0" smtClean="0"/>
              <a:t>IM offers the benefit of personal </a:t>
            </a:r>
            <a:r>
              <a:rPr lang="en-US" altLang="en-US" dirty="0"/>
              <a:t>chatting on the Internet, </a:t>
            </a:r>
            <a:r>
              <a:rPr lang="en-US" altLang="en-US" dirty="0" smtClean="0"/>
              <a:t>and legitimate </a:t>
            </a:r>
            <a:r>
              <a:rPr lang="en-US" altLang="en-US" dirty="0"/>
              <a:t>business </a:t>
            </a:r>
            <a:r>
              <a:rPr lang="en-US" altLang="en-US" dirty="0" smtClean="0"/>
              <a:t>use.</a:t>
            </a:r>
          </a:p>
          <a:p>
            <a:r>
              <a:rPr lang="en-US" altLang="en-US" dirty="0" smtClean="0"/>
              <a:t>Installation unwittingly exposes </a:t>
            </a:r>
            <a:r>
              <a:rPr lang="en-US" altLang="en-US" dirty="0"/>
              <a:t>the corporate network to security </a:t>
            </a:r>
            <a:r>
              <a:rPr lang="en-US" altLang="en-US" dirty="0" smtClean="0"/>
              <a:t>breaches.</a:t>
            </a:r>
          </a:p>
          <a:p>
            <a:r>
              <a:rPr lang="en-US" altLang="en-US" dirty="0" smtClean="0"/>
              <a:t>Instant </a:t>
            </a:r>
            <a:r>
              <a:rPr lang="en-US" altLang="en-US" dirty="0"/>
              <a:t>messages traverse the Internet in plaintext and also cross third-party </a:t>
            </a:r>
            <a:r>
              <a:rPr lang="en-US" altLang="en-US" dirty="0" smtClean="0"/>
              <a:t>servers.</a:t>
            </a:r>
          </a:p>
        </p:txBody>
      </p:sp>
    </p:spTree>
    <p:extLst>
      <p:ext uri="{BB962C8B-B14F-4D97-AF65-F5344CB8AC3E}">
        <p14:creationId xmlns:p14="http://schemas.microsoft.com/office/powerpoint/2010/main" val="314051894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981200"/>
            <a:ext cx="6169400" cy="3711280"/>
          </a:xfrm>
          <a:prstGeom prst="rect">
            <a:avLst/>
          </a:prstGeom>
        </p:spPr>
      </p:pic>
    </p:spTree>
    <p:extLst>
      <p:ext uri="{BB962C8B-B14F-4D97-AF65-F5344CB8AC3E}">
        <p14:creationId xmlns:p14="http://schemas.microsoft.com/office/powerpoint/2010/main" val="66418684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t>
            </a:r>
            <a:r>
              <a:rPr lang="en-US" dirty="0" smtClean="0"/>
              <a:t>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pPr>
              <a:defRPr/>
            </a:pPr>
            <a:r>
              <a:rPr lang="en-US" dirty="0">
                <a:ea typeface="ＭＳ Ｐゴシック" pitchFamily="-105" charset="-128"/>
              </a:rPr>
              <a:t>Pretty Good Privacy (PGP</a:t>
            </a:r>
            <a:r>
              <a:rPr lang="en-US" dirty="0" smtClean="0">
                <a:ea typeface="ＭＳ Ｐゴシック" pitchFamily="-105" charset="-128"/>
              </a:rPr>
              <a:t>)</a:t>
            </a:r>
            <a:endParaRPr lang="en-US" dirty="0">
              <a:ea typeface="ＭＳ Ｐゴシック" pitchFamily="-105" charset="-128"/>
            </a:endParaRPr>
          </a:p>
          <a:p>
            <a:pPr>
              <a:defRPr/>
            </a:pPr>
            <a:r>
              <a:rPr lang="en-US" dirty="0">
                <a:ea typeface="ＭＳ Ｐゴシック" pitchFamily="-105" charset="-128"/>
              </a:rPr>
              <a:t>Real-time Blackhole List (RBL</a:t>
            </a:r>
            <a:r>
              <a:rPr lang="en-US" dirty="0" smtClean="0">
                <a:ea typeface="ＭＳ Ｐゴシック" pitchFamily="-105" charset="-128"/>
              </a:rPr>
              <a:t>)</a:t>
            </a:r>
            <a:endParaRPr lang="en-US" dirty="0">
              <a:ea typeface="ＭＳ Ｐゴシック" pitchFamily="-105" charset="-128"/>
            </a:endParaRPr>
          </a:p>
          <a:p>
            <a:pPr>
              <a:defRPr/>
            </a:pPr>
            <a:r>
              <a:rPr lang="en-US" dirty="0">
                <a:ea typeface="ＭＳ Ｐゴシック" pitchFamily="-105" charset="-128"/>
              </a:rPr>
              <a:t>Secure/Multipurpose Internet Mail </a:t>
            </a:r>
            <a:r>
              <a:rPr lang="en-US" dirty="0" smtClean="0">
                <a:ea typeface="ＭＳ Ｐゴシック" pitchFamily="-105" charset="-128"/>
              </a:rPr>
              <a:t>Extensions (S/MIME)</a:t>
            </a:r>
          </a:p>
          <a:p>
            <a:pPr>
              <a:defRPr/>
            </a:pPr>
            <a:r>
              <a:rPr lang="en-US" dirty="0" smtClean="0">
                <a:ea typeface="ＭＳ Ｐゴシック" pitchFamily="-105" charset="-128"/>
              </a:rPr>
              <a:t>Sender ID Framework (SIDF) </a:t>
            </a:r>
            <a:endParaRPr lang="en-US" dirty="0">
              <a:ea typeface="ＭＳ Ｐゴシック" pitchFamily="-105" charset="-128"/>
            </a:endParaRPr>
          </a:p>
        </p:txBody>
      </p:sp>
      <p:sp>
        <p:nvSpPr>
          <p:cNvPr id="4" name="Content Placeholder 3"/>
          <p:cNvSpPr>
            <a:spLocks noGrp="1"/>
          </p:cNvSpPr>
          <p:nvPr>
            <p:ph sz="half" idx="2"/>
          </p:nvPr>
        </p:nvSpPr>
        <p:spPr/>
        <p:txBody>
          <a:bodyPr/>
          <a:lstStyle/>
          <a:p>
            <a:r>
              <a:rPr lang="en-US" dirty="0" smtClean="0"/>
              <a:t>Sender </a:t>
            </a:r>
            <a:r>
              <a:rPr lang="en-US" dirty="0"/>
              <a:t>Policy Framework (SPF</a:t>
            </a:r>
            <a:r>
              <a:rPr lang="en-US" dirty="0" smtClean="0"/>
              <a:t>)</a:t>
            </a:r>
            <a:endParaRPr lang="en-US" dirty="0"/>
          </a:p>
          <a:p>
            <a:r>
              <a:rPr lang="en-US" dirty="0"/>
              <a:t>Simple Mail Transfer Protocol (SMTP</a:t>
            </a:r>
            <a:r>
              <a:rPr lang="en-US" dirty="0" smtClean="0"/>
              <a:t>)</a:t>
            </a:r>
            <a:endParaRPr lang="en-US" dirty="0"/>
          </a:p>
          <a:p>
            <a:r>
              <a:rPr lang="en-US" dirty="0" smtClean="0"/>
              <a:t>Spam</a:t>
            </a:r>
          </a:p>
          <a:p>
            <a:r>
              <a:rPr lang="en-US" dirty="0" smtClean="0"/>
              <a:t>Unsolicited commercial </a:t>
            </a:r>
            <a:r>
              <a:rPr lang="en-US" dirty="0"/>
              <a:t>e-mail</a:t>
            </a:r>
          </a:p>
        </p:txBody>
      </p:sp>
    </p:spTree>
    <p:extLst>
      <p:ext uri="{BB962C8B-B14F-4D97-AF65-F5344CB8AC3E}">
        <p14:creationId xmlns:p14="http://schemas.microsoft.com/office/powerpoint/2010/main" val="404189457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Instant Messaging (</a:t>
            </a:r>
            <a:r>
              <a:rPr lang="en-US" altLang="en-US" i="1" dirty="0" smtClean="0"/>
              <a:t>continued</a:t>
            </a:r>
            <a:r>
              <a:rPr lang="en-US" altLang="en-US" dirty="0" smtClean="0"/>
              <a:t>)</a:t>
            </a:r>
          </a:p>
        </p:txBody>
      </p:sp>
      <p:sp>
        <p:nvSpPr>
          <p:cNvPr id="24579" name="Content Placeholder 2"/>
          <p:cNvSpPr>
            <a:spLocks noGrp="1"/>
          </p:cNvSpPr>
          <p:nvPr>
            <p:ph idx="1"/>
          </p:nvPr>
        </p:nvSpPr>
        <p:spPr/>
        <p:txBody>
          <a:bodyPr/>
          <a:lstStyle/>
          <a:p>
            <a:r>
              <a:rPr lang="en-US" altLang="en-US" dirty="0" smtClean="0"/>
              <a:t>IM opens several holes in a system’s security.</a:t>
            </a:r>
          </a:p>
          <a:p>
            <a:pPr lvl="1"/>
            <a:r>
              <a:rPr lang="en-US" altLang="en-US" dirty="0" smtClean="0"/>
              <a:t>The </a:t>
            </a:r>
            <a:r>
              <a:rPr lang="en-US" altLang="en-US" dirty="0"/>
              <a:t>program has to attach to a server, typically announcing the IP address of the originating client</a:t>
            </a:r>
            <a:r>
              <a:rPr lang="en-US" altLang="en-US" dirty="0" smtClean="0"/>
              <a:t>.</a:t>
            </a:r>
          </a:p>
          <a:p>
            <a:pPr lvl="2"/>
            <a:r>
              <a:rPr lang="en-US" dirty="0">
                <a:ea typeface="ＭＳ Ｐゴシック" pitchFamily="-105" charset="-128"/>
              </a:rPr>
              <a:t>IM identifies a specific user associated with the IP address, making attacks more </a:t>
            </a:r>
            <a:r>
              <a:rPr lang="en-US" dirty="0" smtClean="0">
                <a:ea typeface="ＭＳ Ｐゴシック" pitchFamily="-105" charset="-128"/>
              </a:rPr>
              <a:t>likely.</a:t>
            </a:r>
          </a:p>
          <a:p>
            <a:pPr lvl="1"/>
            <a:r>
              <a:rPr lang="en-US" altLang="en-US" dirty="0" smtClean="0"/>
              <a:t>For </a:t>
            </a:r>
            <a:r>
              <a:rPr lang="en-US" altLang="en-US" dirty="0"/>
              <a:t>users </a:t>
            </a:r>
            <a:r>
              <a:rPr lang="en-US" altLang="en-US" dirty="0" smtClean="0"/>
              <a:t>to </a:t>
            </a:r>
            <a:r>
              <a:rPr lang="en-US" altLang="en-US" dirty="0"/>
              <a:t>send you messages, the program is forced to announce your presence on the server</a:t>
            </a:r>
            <a:r>
              <a:rPr lang="en-US" altLang="en-US" dirty="0" smtClean="0"/>
              <a:t>.</a:t>
            </a:r>
          </a:p>
          <a:p>
            <a:pPr lvl="2"/>
            <a:r>
              <a:rPr lang="en-US" altLang="en-US" dirty="0" smtClean="0"/>
              <a:t>User is now </a:t>
            </a:r>
            <a:r>
              <a:rPr lang="en-US" altLang="en-US" dirty="0"/>
              <a:t>displaying that his </a:t>
            </a:r>
            <a:r>
              <a:rPr lang="en-US" altLang="en-US" dirty="0" smtClean="0"/>
              <a:t>computer </a:t>
            </a:r>
            <a:r>
              <a:rPr lang="en-US" altLang="en-US" dirty="0"/>
              <a:t>is on and is possibly broadcasting the source IP </a:t>
            </a:r>
            <a:r>
              <a:rPr lang="en-US" altLang="en-US" dirty="0" smtClean="0"/>
              <a:t>address.</a:t>
            </a:r>
          </a:p>
        </p:txBody>
      </p:sp>
    </p:spTree>
    <p:extLst>
      <p:ext uri="{BB962C8B-B14F-4D97-AF65-F5344CB8AC3E}">
        <p14:creationId xmlns:p14="http://schemas.microsoft.com/office/powerpoint/2010/main" val="390263587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Instant Messaging (</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a:t>Popular IM clients were not implemented with security in mind</a:t>
            </a:r>
            <a:r>
              <a:rPr lang="en-US" dirty="0" smtClean="0"/>
              <a:t>.</a:t>
            </a:r>
          </a:p>
          <a:p>
            <a:pPr lvl="1"/>
            <a:r>
              <a:rPr lang="en-US" dirty="0" smtClean="0"/>
              <a:t>All support </a:t>
            </a:r>
            <a:r>
              <a:rPr lang="en-US" dirty="0"/>
              <a:t>sending files as </a:t>
            </a:r>
            <a:r>
              <a:rPr lang="en-US" dirty="0" smtClean="0"/>
              <a:t>attachments.</a:t>
            </a:r>
          </a:p>
          <a:p>
            <a:pPr lvl="1"/>
            <a:r>
              <a:rPr lang="en-US" dirty="0" smtClean="0"/>
              <a:t>Few </a:t>
            </a:r>
            <a:r>
              <a:rPr lang="en-US" dirty="0"/>
              <a:t>currently support </a:t>
            </a:r>
            <a:r>
              <a:rPr lang="en-US" dirty="0" smtClean="0"/>
              <a:t>encryption.</a:t>
            </a:r>
          </a:p>
          <a:p>
            <a:pPr lvl="1"/>
            <a:r>
              <a:rPr lang="en-US" dirty="0" smtClean="0"/>
              <a:t>Currently, </a:t>
            </a:r>
            <a:r>
              <a:rPr lang="en-US" dirty="0"/>
              <a:t>none have a virus scanner built into the file-sharing </a:t>
            </a:r>
            <a:r>
              <a:rPr lang="en-US" dirty="0" smtClean="0"/>
              <a:t>utility.</a:t>
            </a:r>
          </a:p>
        </p:txBody>
      </p:sp>
    </p:spTree>
    <p:extLst>
      <p:ext uri="{BB962C8B-B14F-4D97-AF65-F5344CB8AC3E}">
        <p14:creationId xmlns:p14="http://schemas.microsoft.com/office/powerpoint/2010/main" val="3239667868"/>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0200" y="1600200"/>
            <a:ext cx="6026897" cy="3766810"/>
          </a:xfrm>
          <a:prstGeom prst="rect">
            <a:avLst/>
          </a:prstGeom>
        </p:spPr>
      </p:pic>
      <p:sp>
        <p:nvSpPr>
          <p:cNvPr id="3" name="Content Placeholder 1"/>
          <p:cNvSpPr txBox="1">
            <a:spLocks/>
          </p:cNvSpPr>
          <p:nvPr/>
        </p:nvSpPr>
        <p:spPr>
          <a:xfrm>
            <a:off x="609599" y="5562600"/>
            <a:ext cx="7924800" cy="457200"/>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lgn="ctr" fontAlgn="auto">
              <a:spcAft>
                <a:spcPts val="0"/>
              </a:spcAft>
              <a:buNone/>
            </a:pPr>
            <a:r>
              <a:rPr lang="en-US" sz="1800" dirty="0" smtClean="0"/>
              <a:t>An example of a file-sharing utility as part of an IM program</a:t>
            </a:r>
            <a:endParaRPr lang="en-US" sz="1800" dirty="0"/>
          </a:p>
        </p:txBody>
      </p:sp>
    </p:spTree>
    <p:extLst>
      <p:ext uri="{BB962C8B-B14F-4D97-AF65-F5344CB8AC3E}">
        <p14:creationId xmlns:p14="http://schemas.microsoft.com/office/powerpoint/2010/main" val="2777629803"/>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Chat Programs Security Risks</a:t>
            </a:r>
            <a:endParaRPr lang="en-US" altLang="en-US" dirty="0" smtClean="0"/>
          </a:p>
        </p:txBody>
      </p:sp>
      <p:sp>
        <p:nvSpPr>
          <p:cNvPr id="2" name="Content Placeholder 1"/>
          <p:cNvSpPr>
            <a:spLocks noGrp="1"/>
          </p:cNvSpPr>
          <p:nvPr>
            <p:ph idx="1"/>
          </p:nvPr>
        </p:nvSpPr>
        <p:spPr/>
        <p:txBody>
          <a:bodyPr/>
          <a:lstStyle/>
          <a:p>
            <a:r>
              <a:rPr lang="en-US" dirty="0" smtClean="0"/>
              <a:t>Chat </a:t>
            </a:r>
            <a:r>
              <a:rPr lang="en-US" dirty="0"/>
              <a:t>programs </a:t>
            </a:r>
            <a:r>
              <a:rPr lang="en-US" dirty="0" smtClean="0"/>
              <a:t>produce security risks.</a:t>
            </a:r>
          </a:p>
          <a:p>
            <a:pPr lvl="1"/>
            <a:r>
              <a:rPr lang="en-US" dirty="0" smtClean="0"/>
              <a:t>Administrators </a:t>
            </a:r>
            <a:r>
              <a:rPr lang="en-US" dirty="0"/>
              <a:t>have no control over the quality of the files being sent, and there is no monitoring of the original sources of those </a:t>
            </a:r>
            <a:r>
              <a:rPr lang="en-US" dirty="0" smtClean="0"/>
              <a:t>files.</a:t>
            </a:r>
          </a:p>
          <a:p>
            <a:pPr lvl="1"/>
            <a:r>
              <a:rPr lang="en-US" dirty="0" smtClean="0"/>
              <a:t>The </a:t>
            </a:r>
            <a:r>
              <a:rPr lang="en-US" dirty="0"/>
              <a:t>only authentication for the files is the human interaction between the two users in </a:t>
            </a:r>
            <a:r>
              <a:rPr lang="en-US" dirty="0" smtClean="0"/>
              <a:t>question.</a:t>
            </a:r>
          </a:p>
          <a:p>
            <a:pPr lvl="1"/>
            <a:r>
              <a:rPr lang="en-US" dirty="0"/>
              <a:t>A user can also be persuaded autonomously to download and run a </a:t>
            </a:r>
            <a:r>
              <a:rPr lang="en-US" dirty="0" smtClean="0"/>
              <a:t>file via </a:t>
            </a:r>
            <a:r>
              <a:rPr lang="en-US" dirty="0"/>
              <a:t>IM</a:t>
            </a:r>
            <a:r>
              <a:rPr lang="en-US" dirty="0" smtClean="0"/>
              <a:t>.</a:t>
            </a:r>
            <a:endParaRPr lang="en-US" dirty="0"/>
          </a:p>
        </p:txBody>
      </p:sp>
    </p:spTree>
    <p:extLst>
      <p:ext uri="{BB962C8B-B14F-4D97-AF65-F5344CB8AC3E}">
        <p14:creationId xmlns:p14="http://schemas.microsoft.com/office/powerpoint/2010/main" val="36428717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dirty="0"/>
              <a:t>Chat </a:t>
            </a:r>
            <a:r>
              <a:rPr lang="en-US" dirty="0" smtClean="0"/>
              <a:t>Programs Security Risks </a:t>
            </a:r>
            <a:r>
              <a:rPr lang="en-US" altLang="en-US" dirty="0" smtClean="0"/>
              <a:t>(</a:t>
            </a:r>
            <a:r>
              <a:rPr lang="en-US" altLang="en-US" i="1" dirty="0" smtClean="0"/>
              <a:t>continued</a:t>
            </a:r>
            <a:r>
              <a:rPr lang="en-US" altLang="en-US" dirty="0" smtClean="0"/>
              <a:t>)</a:t>
            </a:r>
          </a:p>
        </p:txBody>
      </p:sp>
      <p:sp>
        <p:nvSpPr>
          <p:cNvPr id="2" name="Content Placeholder 1"/>
          <p:cNvSpPr>
            <a:spLocks noGrp="1"/>
          </p:cNvSpPr>
          <p:nvPr>
            <p:ph idx="1"/>
          </p:nvPr>
        </p:nvSpPr>
        <p:spPr/>
        <p:txBody>
          <a:bodyPr/>
          <a:lstStyle/>
          <a:p>
            <a:r>
              <a:rPr lang="en-US" dirty="0" smtClean="0"/>
              <a:t>IM </a:t>
            </a:r>
            <a:r>
              <a:rPr lang="en-US" dirty="0"/>
              <a:t>programs </a:t>
            </a:r>
            <a:r>
              <a:rPr lang="en-US" dirty="0" smtClean="0"/>
              <a:t>lack support for encryption.</a:t>
            </a:r>
          </a:p>
          <a:p>
            <a:pPr lvl="1"/>
            <a:r>
              <a:rPr lang="en-US" dirty="0" smtClean="0">
                <a:ea typeface="ＭＳ Ｐゴシック" pitchFamily="-105" charset="-128"/>
              </a:rPr>
              <a:t>Third-party </a:t>
            </a:r>
            <a:r>
              <a:rPr lang="en-US" dirty="0">
                <a:ea typeface="ＭＳ Ｐゴシック" pitchFamily="-105" charset="-128"/>
              </a:rPr>
              <a:t>programs will add encryption as a </a:t>
            </a:r>
            <a:r>
              <a:rPr lang="en-US" dirty="0" smtClean="0">
                <a:ea typeface="ＭＳ Ｐゴシック" pitchFamily="-105" charset="-128"/>
              </a:rPr>
              <a:t>plug-in.</a:t>
            </a:r>
          </a:p>
          <a:p>
            <a:pPr lvl="1"/>
            <a:r>
              <a:rPr lang="en-US" dirty="0" smtClean="0">
                <a:ea typeface="ＭＳ Ｐゴシック" pitchFamily="-105" charset="-128"/>
              </a:rPr>
              <a:t>Confidential </a:t>
            </a:r>
            <a:r>
              <a:rPr lang="en-US" dirty="0">
                <a:ea typeface="ＭＳ Ｐゴシック" pitchFamily="-105" charset="-128"/>
              </a:rPr>
              <a:t>business information </a:t>
            </a:r>
            <a:r>
              <a:rPr lang="en-US" dirty="0" smtClean="0">
                <a:ea typeface="ＭＳ Ｐゴシック" pitchFamily="-105" charset="-128"/>
              </a:rPr>
              <a:t>may be exposed.</a:t>
            </a:r>
          </a:p>
          <a:p>
            <a:r>
              <a:rPr lang="en-US" dirty="0"/>
              <a:t>IM </a:t>
            </a:r>
            <a:r>
              <a:rPr lang="en-US" dirty="0" smtClean="0"/>
              <a:t>application is </a:t>
            </a:r>
            <a:r>
              <a:rPr lang="en-US" dirty="0"/>
              <a:t>typically installed by </a:t>
            </a:r>
            <a:r>
              <a:rPr lang="en-US" dirty="0" smtClean="0"/>
              <a:t>the end </a:t>
            </a:r>
            <a:r>
              <a:rPr lang="en-US" dirty="0"/>
              <a:t>user, without the knowledge of the administrator</a:t>
            </a:r>
            <a:r>
              <a:rPr lang="en-US" dirty="0" smtClean="0"/>
              <a:t>.</a:t>
            </a:r>
          </a:p>
          <a:p>
            <a:r>
              <a:rPr lang="en-US" dirty="0">
                <a:ea typeface="ヒラギノ角ゴ Pro W3" pitchFamily="-111" charset="-128"/>
                <a:cs typeface="ヒラギノ角ゴ Pro W3" pitchFamily="-111" charset="-128"/>
              </a:rPr>
              <a:t>The </a:t>
            </a:r>
            <a:r>
              <a:rPr lang="en-US" dirty="0" smtClean="0">
                <a:ea typeface="ヒラギノ角ゴ Pro W3" pitchFamily="-111" charset="-128"/>
                <a:cs typeface="ヒラギノ角ゴ Pro W3" pitchFamily="-111" charset="-128"/>
              </a:rPr>
              <a:t>chat protocols have </a:t>
            </a:r>
            <a:r>
              <a:rPr lang="en-US" dirty="0">
                <a:ea typeface="ヒラギノ角ゴ Pro W3" pitchFamily="-111" charset="-128"/>
                <a:cs typeface="ヒラギノ角ゴ Pro W3" pitchFamily="-111" charset="-128"/>
              </a:rPr>
              <a:t>default TCP </a:t>
            </a:r>
            <a:r>
              <a:rPr lang="en-US" dirty="0" smtClean="0">
                <a:ea typeface="ヒラギノ角ゴ Pro W3" pitchFamily="-111" charset="-128"/>
                <a:cs typeface="ヒラギノ角ゴ Pro W3" pitchFamily="-111" charset="-128"/>
              </a:rPr>
              <a:t>ports.</a:t>
            </a:r>
          </a:p>
          <a:p>
            <a:pPr lvl="1"/>
            <a:r>
              <a:rPr lang="en-US" dirty="0" smtClean="0">
                <a:ea typeface="ヒラギノ角ゴ Pro W3" pitchFamily="-111" charset="-128"/>
                <a:cs typeface="ヒラギノ角ゴ Pro W3" pitchFamily="-111" charset="-128"/>
              </a:rPr>
              <a:t>If not available, rogue </a:t>
            </a:r>
            <a:r>
              <a:rPr lang="en-US" dirty="0">
                <a:ea typeface="ヒラギノ角ゴ Pro W3" pitchFamily="-111" charset="-128"/>
                <a:cs typeface="ヒラギノ角ゴ Pro W3" pitchFamily="-111" charset="-128"/>
              </a:rPr>
              <a:t>apps </a:t>
            </a:r>
            <a:r>
              <a:rPr lang="en-US" dirty="0" smtClean="0">
                <a:ea typeface="ヒラギノ角ゴ Pro W3" pitchFamily="-111" charset="-128"/>
                <a:cs typeface="ヒラギノ角ゴ Pro W3" pitchFamily="-111" charset="-128"/>
              </a:rPr>
              <a:t>may scan </a:t>
            </a:r>
            <a:r>
              <a:rPr lang="en-US" dirty="0">
                <a:ea typeface="ヒラギノ角ゴ Pro W3" pitchFamily="-111" charset="-128"/>
                <a:cs typeface="ヒラギノ角ゴ Pro W3" pitchFamily="-111" charset="-128"/>
              </a:rPr>
              <a:t>all ports looking for one that is allowed out of the </a:t>
            </a:r>
            <a:r>
              <a:rPr lang="en-US" dirty="0" smtClean="0">
                <a:ea typeface="ヒラギノ角ゴ Pro W3" pitchFamily="-111" charset="-128"/>
                <a:cs typeface="ヒラギノ角ゴ Pro W3" pitchFamily="-111" charset="-128"/>
              </a:rPr>
              <a:t>firewall.</a:t>
            </a:r>
            <a:endParaRPr lang="en-US" dirty="0"/>
          </a:p>
        </p:txBody>
      </p:sp>
    </p:spTree>
    <p:extLst>
      <p:ext uri="{BB962C8B-B14F-4D97-AF65-F5344CB8AC3E}">
        <p14:creationId xmlns:p14="http://schemas.microsoft.com/office/powerpoint/2010/main" val="379603297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Modern Instant Messaging Systems</a:t>
            </a:r>
          </a:p>
        </p:txBody>
      </p:sp>
      <p:sp>
        <p:nvSpPr>
          <p:cNvPr id="3" name="Content Placeholder 2"/>
          <p:cNvSpPr>
            <a:spLocks noGrp="1"/>
          </p:cNvSpPr>
          <p:nvPr>
            <p:ph idx="1"/>
          </p:nvPr>
        </p:nvSpPr>
        <p:spPr/>
        <p:txBody>
          <a:bodyPr/>
          <a:lstStyle/>
          <a:p>
            <a:r>
              <a:rPr lang="en-US" dirty="0"/>
              <a:t>The best ways </a:t>
            </a:r>
            <a:r>
              <a:rPr lang="en-US" dirty="0" smtClean="0"/>
              <a:t>to </a:t>
            </a:r>
            <a:r>
              <a:rPr lang="en-US" dirty="0"/>
              <a:t>protect yourself on an IM </a:t>
            </a:r>
            <a:r>
              <a:rPr lang="en-US" dirty="0" smtClean="0"/>
              <a:t>network are similar </a:t>
            </a:r>
            <a:r>
              <a:rPr lang="en-US" dirty="0"/>
              <a:t>to those for </a:t>
            </a:r>
            <a:r>
              <a:rPr lang="en-US" dirty="0" smtClean="0"/>
              <a:t>other Internet applications:</a:t>
            </a:r>
          </a:p>
          <a:p>
            <a:pPr lvl="1"/>
            <a:r>
              <a:rPr lang="en-US" dirty="0" smtClean="0"/>
              <a:t>Avoid communication with </a:t>
            </a:r>
            <a:r>
              <a:rPr lang="en-US" dirty="0"/>
              <a:t>unknown persons, avoid running any program you are unsure of, </a:t>
            </a:r>
            <a:r>
              <a:rPr lang="en-US" dirty="0" smtClean="0"/>
              <a:t>and do </a:t>
            </a:r>
            <a:r>
              <a:rPr lang="en-US" dirty="0"/>
              <a:t>not write anything you wouldn’t want posted with your name on it</a:t>
            </a:r>
            <a:r>
              <a:rPr lang="en-US" dirty="0" smtClean="0"/>
              <a:t>.</a:t>
            </a:r>
            <a:endParaRPr lang="en-US" dirty="0"/>
          </a:p>
          <a:p>
            <a:r>
              <a:rPr lang="en-US" dirty="0" smtClean="0"/>
              <a:t>As the </a:t>
            </a:r>
            <a:r>
              <a:rPr lang="en-US" dirty="0"/>
              <a:t>social aspect of the Web grows, so do the instant sharing systems connecting users in social webs</a:t>
            </a:r>
            <a:r>
              <a:rPr lang="en-US" dirty="0" smtClean="0"/>
              <a:t>.</a:t>
            </a:r>
          </a:p>
          <a:p>
            <a:r>
              <a:rPr lang="en-US" dirty="0"/>
              <a:t>The main security threat on most of these </a:t>
            </a:r>
            <a:r>
              <a:rPr lang="en-US" dirty="0" smtClean="0"/>
              <a:t>is information disclosure.</a:t>
            </a:r>
            <a:endParaRPr lang="en-US" dirty="0"/>
          </a:p>
        </p:txBody>
      </p:sp>
    </p:spTree>
    <p:extLst>
      <p:ext uri="{BB962C8B-B14F-4D97-AF65-F5344CB8AC3E}">
        <p14:creationId xmlns:p14="http://schemas.microsoft.com/office/powerpoint/2010/main" val="220516829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9 Email Web and Secure Software  </a:t>
            </a:r>
            <a:br>
              <a:rPr lang="en-AU" dirty="0" smtClean="0"/>
            </a:br>
            <a:r>
              <a:rPr lang="en-AU" dirty="0" smtClean="0"/>
              <a:t>Web Components Part 2</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350939372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r>
              <a:rPr lang="en-US" dirty="0" smtClean="0"/>
              <a:t>Web Components</a:t>
            </a:r>
          </a:p>
        </p:txBody>
      </p:sp>
      <p:sp>
        <p:nvSpPr>
          <p:cNvPr id="2051" name="Rectangle 3"/>
          <p:cNvSpPr>
            <a:spLocks noGrp="1" noChangeArrowheads="1"/>
          </p:cNvSpPr>
          <p:nvPr>
            <p:ph type="subTitle" idx="1"/>
          </p:nvPr>
        </p:nvSpPr>
        <p:spPr/>
        <p:txBody>
          <a:bodyPr/>
          <a:lstStyle/>
          <a:p>
            <a:r>
              <a:rPr lang="en-US" altLang="en-US" dirty="0" smtClean="0"/>
              <a:t>Chapter 17</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19172" y="2438400"/>
            <a:ext cx="4105656" cy="2737104"/>
          </a:xfrm>
          <a:prstGeom prst="rect">
            <a:avLst/>
          </a:prstGeom>
        </p:spPr>
      </p:pic>
    </p:spTree>
    <p:extLst>
      <p:ext uri="{BB962C8B-B14F-4D97-AF65-F5344CB8AC3E}">
        <p14:creationId xmlns:p14="http://schemas.microsoft.com/office/powerpoint/2010/main" val="220478205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a:t>Active Server Pages (ASP</a:t>
            </a:r>
            <a:r>
              <a:rPr lang="en-US" dirty="0" smtClean="0"/>
              <a:t>)</a:t>
            </a:r>
            <a:endParaRPr lang="en-US" dirty="0"/>
          </a:p>
          <a:p>
            <a:r>
              <a:rPr lang="en-US" dirty="0" smtClean="0"/>
              <a:t>ActiveX</a:t>
            </a:r>
            <a:endParaRPr lang="en-US" dirty="0"/>
          </a:p>
          <a:p>
            <a:r>
              <a:rPr lang="en-US" dirty="0" smtClean="0"/>
              <a:t>ASP.NET</a:t>
            </a:r>
            <a:endParaRPr lang="en-US" dirty="0"/>
          </a:p>
          <a:p>
            <a:r>
              <a:rPr lang="en-US" dirty="0" smtClean="0"/>
              <a:t>Authenticode</a:t>
            </a:r>
            <a:endParaRPr lang="en-US" dirty="0"/>
          </a:p>
          <a:p>
            <a:r>
              <a:rPr lang="en-US" dirty="0" smtClean="0"/>
              <a:t>Buffer overflow</a:t>
            </a:r>
            <a:endParaRPr lang="en-US" dirty="0"/>
          </a:p>
          <a:p>
            <a:r>
              <a:rPr lang="en-US" dirty="0" smtClean="0"/>
              <a:t>Code signing</a:t>
            </a:r>
            <a:endParaRPr lang="en-US" dirty="0"/>
          </a:p>
          <a:p>
            <a:r>
              <a:rPr lang="en-US" dirty="0"/>
              <a:t>Common Gateway Interface (CGI)</a:t>
            </a:r>
          </a:p>
        </p:txBody>
      </p:sp>
      <p:sp>
        <p:nvSpPr>
          <p:cNvPr id="4" name="Content Placeholder 3"/>
          <p:cNvSpPr>
            <a:spLocks noGrp="1"/>
          </p:cNvSpPr>
          <p:nvPr>
            <p:ph sz="half" idx="2"/>
          </p:nvPr>
        </p:nvSpPr>
        <p:spPr/>
        <p:txBody>
          <a:bodyPr/>
          <a:lstStyle/>
          <a:p>
            <a:r>
              <a:rPr lang="en-US" dirty="0" smtClean="0"/>
              <a:t>Cookie</a:t>
            </a:r>
            <a:endParaRPr lang="en-US" dirty="0"/>
          </a:p>
          <a:p>
            <a:r>
              <a:rPr lang="en-US" dirty="0"/>
              <a:t>File Transfer Protocol (FTP</a:t>
            </a:r>
            <a:r>
              <a:rPr lang="en-US" dirty="0" smtClean="0"/>
              <a:t>)</a:t>
            </a:r>
            <a:endParaRPr lang="en-US" dirty="0"/>
          </a:p>
          <a:p>
            <a:r>
              <a:rPr lang="en-US" dirty="0"/>
              <a:t>Hypertext Markup Language (HTML</a:t>
            </a:r>
            <a:r>
              <a:rPr lang="en-US" dirty="0" smtClean="0"/>
              <a:t>)</a:t>
            </a:r>
            <a:endParaRPr lang="en-US" dirty="0"/>
          </a:p>
          <a:p>
            <a:r>
              <a:rPr lang="en-US" dirty="0" smtClean="0"/>
              <a:t>Inlining</a:t>
            </a:r>
            <a:endParaRPr lang="en-US" dirty="0"/>
          </a:p>
          <a:p>
            <a:r>
              <a:rPr lang="en-US" dirty="0"/>
              <a:t>Internet Engineering Task Force (IETF</a:t>
            </a:r>
            <a:r>
              <a:rPr lang="en-US" dirty="0" smtClean="0"/>
              <a:t>)</a:t>
            </a:r>
          </a:p>
          <a:p>
            <a:r>
              <a:rPr lang="en-US" dirty="0" smtClean="0"/>
              <a:t>Java</a:t>
            </a:r>
            <a:endParaRPr lang="en-US" dirty="0"/>
          </a:p>
        </p:txBody>
      </p:sp>
    </p:spTree>
    <p:extLst>
      <p:ext uri="{BB962C8B-B14F-4D97-AF65-F5344CB8AC3E}">
        <p14:creationId xmlns:p14="http://schemas.microsoft.com/office/powerpoint/2010/main" val="44321035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JavaScript</a:t>
            </a:r>
            <a:endParaRPr lang="en-US" dirty="0"/>
          </a:p>
          <a:p>
            <a:r>
              <a:rPr lang="en-US" dirty="0"/>
              <a:t>Lightweight Directory Access Protocol (LDAP</a:t>
            </a:r>
            <a:r>
              <a:rPr lang="en-US" dirty="0" smtClean="0"/>
              <a:t>)</a:t>
            </a:r>
            <a:endParaRPr lang="en-US" dirty="0"/>
          </a:p>
          <a:p>
            <a:r>
              <a:rPr lang="en-US" dirty="0" smtClean="0"/>
              <a:t>PHP</a:t>
            </a:r>
            <a:endParaRPr lang="en-US" dirty="0"/>
          </a:p>
          <a:p>
            <a:r>
              <a:rPr lang="en-US" dirty="0" smtClean="0"/>
              <a:t>Plug-in</a:t>
            </a:r>
            <a:endParaRPr lang="en-US" dirty="0"/>
          </a:p>
          <a:p>
            <a:r>
              <a:rPr lang="en-US" dirty="0"/>
              <a:t>Secure Sockets Layer (SSL)</a:t>
            </a:r>
          </a:p>
        </p:txBody>
      </p:sp>
      <p:sp>
        <p:nvSpPr>
          <p:cNvPr id="4" name="Content Placeholder 3"/>
          <p:cNvSpPr>
            <a:spLocks noGrp="1"/>
          </p:cNvSpPr>
          <p:nvPr>
            <p:ph sz="half" idx="2"/>
          </p:nvPr>
        </p:nvSpPr>
        <p:spPr/>
        <p:txBody>
          <a:bodyPr/>
          <a:lstStyle/>
          <a:p>
            <a:r>
              <a:rPr lang="en-US" dirty="0" smtClean="0"/>
              <a:t>Server-side scripting</a:t>
            </a:r>
            <a:endParaRPr lang="en-US" dirty="0"/>
          </a:p>
          <a:p>
            <a:r>
              <a:rPr lang="en-US" dirty="0"/>
              <a:t>SSL stripping </a:t>
            </a:r>
            <a:r>
              <a:rPr lang="en-US" dirty="0" smtClean="0"/>
              <a:t>attack</a:t>
            </a:r>
            <a:endParaRPr lang="en-US" dirty="0"/>
          </a:p>
          <a:p>
            <a:r>
              <a:rPr lang="en-US" dirty="0"/>
              <a:t>Transport Layer Security (TLS</a:t>
            </a:r>
            <a:r>
              <a:rPr lang="en-US" dirty="0" smtClean="0"/>
              <a:t>)</a:t>
            </a:r>
            <a:endParaRPr lang="en-US" dirty="0"/>
          </a:p>
          <a:p>
            <a:r>
              <a:rPr lang="en-US" dirty="0"/>
              <a:t>Uniform Resource Locator (URL</a:t>
            </a:r>
            <a:r>
              <a:rPr lang="en-US" dirty="0" smtClean="0"/>
              <a:t>)</a:t>
            </a:r>
            <a:endParaRPr lang="en-US" dirty="0"/>
          </a:p>
          <a:p>
            <a:r>
              <a:rPr lang="en-US" dirty="0"/>
              <a:t>X.500</a:t>
            </a:r>
          </a:p>
        </p:txBody>
      </p:sp>
    </p:spTree>
    <p:extLst>
      <p:ext uri="{BB962C8B-B14F-4D97-AF65-F5344CB8AC3E}">
        <p14:creationId xmlns:p14="http://schemas.microsoft.com/office/powerpoint/2010/main" val="447528536"/>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E-Mail Works</a:t>
            </a:r>
          </a:p>
        </p:txBody>
      </p:sp>
      <p:sp>
        <p:nvSpPr>
          <p:cNvPr id="3" name="Content Placeholder 2"/>
          <p:cNvSpPr>
            <a:spLocks noGrp="1"/>
          </p:cNvSpPr>
          <p:nvPr>
            <p:ph idx="1"/>
          </p:nvPr>
        </p:nvSpPr>
        <p:spPr>
          <a:xfrm>
            <a:off x="457200" y="1981200"/>
            <a:ext cx="8382000" cy="4144963"/>
          </a:xfrm>
        </p:spPr>
        <p:txBody>
          <a:bodyPr/>
          <a:lstStyle/>
          <a:p>
            <a:r>
              <a:rPr lang="en-US" b="1" dirty="0"/>
              <a:t>E-mail</a:t>
            </a:r>
            <a:r>
              <a:rPr lang="en-US" dirty="0"/>
              <a:t> started with mailbox programs on early time-sharing machines</a:t>
            </a:r>
            <a:r>
              <a:rPr lang="en-US" dirty="0" smtClean="0"/>
              <a:t>, allowing </a:t>
            </a:r>
            <a:r>
              <a:rPr lang="en-US" dirty="0"/>
              <a:t>researchers to leave messages for others using the same machine</a:t>
            </a:r>
            <a:r>
              <a:rPr lang="en-US" dirty="0" smtClean="0"/>
              <a:t>.</a:t>
            </a:r>
          </a:p>
          <a:p>
            <a:r>
              <a:rPr lang="en-US" dirty="0"/>
              <a:t>Internet e-mail depends on three primary protocols:</a:t>
            </a:r>
          </a:p>
          <a:p>
            <a:pPr lvl="1"/>
            <a:r>
              <a:rPr lang="en-US" b="1" dirty="0"/>
              <a:t>Simple Mail Transfer Protocol (</a:t>
            </a:r>
            <a:r>
              <a:rPr lang="en-US" b="1" dirty="0" smtClean="0"/>
              <a:t>SMTP)</a:t>
            </a:r>
            <a:r>
              <a:rPr lang="en-US" dirty="0" smtClean="0"/>
              <a:t> is a method </a:t>
            </a:r>
            <a:r>
              <a:rPr lang="en-US" dirty="0"/>
              <a:t>by which mail is sent to the server as well as from server to server.</a:t>
            </a:r>
          </a:p>
          <a:p>
            <a:pPr lvl="1"/>
            <a:r>
              <a:rPr lang="en-US" dirty="0"/>
              <a:t>POP3 is a method by which a client computer may connect to a server and download new messages.</a:t>
            </a:r>
          </a:p>
          <a:p>
            <a:pPr lvl="1"/>
            <a:r>
              <a:rPr lang="en-US" dirty="0"/>
              <a:t>IMAP allows the client to retrieve messages from the </a:t>
            </a:r>
            <a:r>
              <a:rPr lang="en-US" dirty="0" smtClean="0"/>
              <a:t>server; it typically </a:t>
            </a:r>
            <a:r>
              <a:rPr lang="en-US" dirty="0"/>
              <a:t>works in greater </a:t>
            </a:r>
            <a:r>
              <a:rPr lang="en-US" dirty="0" smtClean="0"/>
              <a:t>synchronization than POP3.</a:t>
            </a:r>
            <a:endParaRPr lang="en-US" dirty="0"/>
          </a:p>
        </p:txBody>
      </p:sp>
    </p:spTree>
    <p:extLst>
      <p:ext uri="{BB962C8B-B14F-4D97-AF65-F5344CB8AC3E}">
        <p14:creationId xmlns:p14="http://schemas.microsoft.com/office/powerpoint/2010/main" val="224376122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a:t>
            </a:r>
            <a:endParaRPr lang="en-US" dirty="0"/>
          </a:p>
        </p:txBody>
      </p:sp>
      <p:sp>
        <p:nvSpPr>
          <p:cNvPr id="3" name="Content Placeholder 2"/>
          <p:cNvSpPr>
            <a:spLocks noGrp="1"/>
          </p:cNvSpPr>
          <p:nvPr>
            <p:ph idx="1"/>
          </p:nvPr>
        </p:nvSpPr>
        <p:spPr/>
        <p:txBody>
          <a:bodyPr/>
          <a:lstStyle/>
          <a:p>
            <a:r>
              <a:rPr lang="en-US" dirty="0"/>
              <a:t>Before the Web, plenty of methods were used to perform </a:t>
            </a:r>
            <a:r>
              <a:rPr lang="en-US" dirty="0" smtClean="0"/>
              <a:t>user tasks.</a:t>
            </a:r>
          </a:p>
          <a:p>
            <a:pPr lvl="1"/>
            <a:r>
              <a:rPr lang="en-US" dirty="0" smtClean="0"/>
              <a:t>File </a:t>
            </a:r>
            <a:r>
              <a:rPr lang="en-US" dirty="0"/>
              <a:t>Transfer Protocol (FTP) </a:t>
            </a:r>
            <a:r>
              <a:rPr lang="en-US" dirty="0" smtClean="0"/>
              <a:t>was used </a:t>
            </a:r>
            <a:r>
              <a:rPr lang="en-US" dirty="0"/>
              <a:t>to move files, and Telnet allowed users access to other </a:t>
            </a:r>
            <a:r>
              <a:rPr lang="en-US" dirty="0" smtClean="0"/>
              <a:t>machines.</a:t>
            </a:r>
          </a:p>
          <a:p>
            <a:r>
              <a:rPr lang="en-US" dirty="0" smtClean="0"/>
              <a:t>What was </a:t>
            </a:r>
            <a:r>
              <a:rPr lang="en-US" dirty="0"/>
              <a:t>missing was the common architecture brought by Berners-Lee: </a:t>
            </a:r>
            <a:endParaRPr lang="en-US" dirty="0" smtClean="0"/>
          </a:p>
          <a:p>
            <a:pPr lvl="1"/>
            <a:r>
              <a:rPr lang="en-US" dirty="0" smtClean="0"/>
              <a:t>A common </a:t>
            </a:r>
            <a:r>
              <a:rPr lang="en-US" dirty="0"/>
              <a:t>addressing scheme, built around the concept of </a:t>
            </a:r>
            <a:r>
              <a:rPr lang="en-US" b="1" dirty="0"/>
              <a:t>a Uniform </a:t>
            </a:r>
            <a:r>
              <a:rPr lang="en-US" b="1" dirty="0" smtClean="0"/>
              <a:t>Resource Locator </a:t>
            </a:r>
            <a:r>
              <a:rPr lang="en-US" b="1" dirty="0"/>
              <a:t>(URL</a:t>
            </a:r>
            <a:r>
              <a:rPr lang="en-US" b="1" dirty="0" smtClean="0"/>
              <a:t>)</a:t>
            </a:r>
            <a:endParaRPr lang="en-US" dirty="0" smtClean="0"/>
          </a:p>
          <a:p>
            <a:pPr lvl="1"/>
            <a:r>
              <a:rPr lang="en-US" dirty="0" smtClean="0"/>
              <a:t>The </a:t>
            </a:r>
            <a:r>
              <a:rPr lang="en-US" dirty="0"/>
              <a:t>concept of linking documents to </a:t>
            </a:r>
            <a:r>
              <a:rPr lang="en-US" dirty="0" smtClean="0"/>
              <a:t>other documents by </a:t>
            </a:r>
            <a:r>
              <a:rPr lang="en-US" dirty="0"/>
              <a:t>URLs through the </a:t>
            </a:r>
            <a:r>
              <a:rPr lang="en-US" b="1" dirty="0"/>
              <a:t>Hypertext Markup Language (HTML</a:t>
            </a:r>
            <a:r>
              <a:rPr lang="en-US" b="1" dirty="0" smtClean="0"/>
              <a:t>)</a:t>
            </a:r>
            <a:endParaRPr lang="en-US" dirty="0"/>
          </a:p>
        </p:txBody>
      </p:sp>
    </p:spTree>
    <p:extLst>
      <p:ext uri="{BB962C8B-B14F-4D97-AF65-F5344CB8AC3E}">
        <p14:creationId xmlns:p14="http://schemas.microsoft.com/office/powerpoint/2010/main" val="7699130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ea typeface="ヒラギノ角ゴ Pro W3" pitchFamily="-112" charset="-128"/>
              </a:rPr>
              <a:t>Current Web Components </a:t>
            </a:r>
            <a:r>
              <a:rPr lang="en-US" altLang="en-US" dirty="0" smtClean="0">
                <a:ea typeface="ヒラギノ角ゴ Pro W3" pitchFamily="-112" charset="-128"/>
              </a:rPr>
              <a:t>and Concerns</a:t>
            </a:r>
            <a:endParaRPr lang="en-US" dirty="0"/>
          </a:p>
        </p:txBody>
      </p:sp>
      <p:sp>
        <p:nvSpPr>
          <p:cNvPr id="7171" name="Rectangle 3"/>
          <p:cNvSpPr>
            <a:spLocks noGrp="1" noChangeArrowheads="1"/>
          </p:cNvSpPr>
          <p:nvPr>
            <p:ph idx="1"/>
          </p:nvPr>
        </p:nvSpPr>
        <p:spPr/>
        <p:txBody>
          <a:bodyPr/>
          <a:lstStyle/>
          <a:p>
            <a:pPr eaLnBrk="1" hangingPunct="1"/>
            <a:r>
              <a:rPr lang="en-US" altLang="en-US" dirty="0" smtClean="0">
                <a:ea typeface="ヒラギノ角ゴ Pro W3" pitchFamily="-112" charset="-128"/>
              </a:rPr>
              <a:t>Security concerns can be grouped into three main tasks:</a:t>
            </a:r>
          </a:p>
          <a:p>
            <a:pPr lvl="1">
              <a:buFont typeface="Arial" pitchFamily="34" charset="0"/>
              <a:buChar char="•"/>
            </a:pPr>
            <a:r>
              <a:rPr lang="en-US" altLang="en-US" dirty="0">
                <a:latin typeface="Calibri" pitchFamily="34" charset="0"/>
                <a:ea typeface="ヒラギノ角ゴ Pro W3" pitchFamily="-112" charset="-128"/>
              </a:rPr>
              <a:t>Securing a server that delivers content to users over the </a:t>
            </a:r>
            <a:r>
              <a:rPr lang="en-US" altLang="en-US" dirty="0" smtClean="0">
                <a:latin typeface="Calibri" pitchFamily="34" charset="0"/>
                <a:ea typeface="ヒラギノ角ゴ Pro W3" pitchFamily="-112" charset="-128"/>
              </a:rPr>
              <a:t>Web</a:t>
            </a:r>
          </a:p>
          <a:p>
            <a:pPr lvl="1">
              <a:buFont typeface="Arial" pitchFamily="34" charset="0"/>
              <a:buChar char="•"/>
            </a:pPr>
            <a:r>
              <a:rPr lang="en-US" altLang="en-US" dirty="0" smtClean="0">
                <a:latin typeface="Calibri" pitchFamily="34" charset="0"/>
                <a:ea typeface="ヒラギノ角ゴ Pro W3" pitchFamily="-112" charset="-128"/>
              </a:rPr>
              <a:t>Securing </a:t>
            </a:r>
            <a:r>
              <a:rPr lang="en-US" altLang="en-US" dirty="0">
                <a:latin typeface="Calibri" pitchFamily="34" charset="0"/>
                <a:ea typeface="ヒラギノ角ゴ Pro W3" pitchFamily="-112" charset="-128"/>
              </a:rPr>
              <a:t>the transport of information between users and </a:t>
            </a:r>
            <a:r>
              <a:rPr lang="en-US" altLang="en-US" dirty="0" smtClean="0">
                <a:latin typeface="Calibri" pitchFamily="34" charset="0"/>
                <a:ea typeface="ヒラギノ角ゴ Pro W3" pitchFamily="-112" charset="-128"/>
              </a:rPr>
              <a:t>servers over </a:t>
            </a:r>
            <a:r>
              <a:rPr lang="en-US" altLang="en-US" dirty="0">
                <a:latin typeface="Calibri" pitchFamily="34" charset="0"/>
                <a:ea typeface="ヒラギノ角ゴ Pro W3" pitchFamily="-112" charset="-128"/>
              </a:rPr>
              <a:t>the </a:t>
            </a:r>
            <a:r>
              <a:rPr lang="en-US" altLang="en-US" dirty="0" smtClean="0">
                <a:latin typeface="Calibri" pitchFamily="34" charset="0"/>
                <a:ea typeface="ヒラギノ角ゴ Pro W3" pitchFamily="-112" charset="-128"/>
              </a:rPr>
              <a:t>Web</a:t>
            </a:r>
          </a:p>
          <a:p>
            <a:pPr lvl="1">
              <a:buFont typeface="Arial" pitchFamily="34" charset="0"/>
              <a:buChar char="•"/>
            </a:pPr>
            <a:r>
              <a:rPr lang="en-US" altLang="en-US" dirty="0" smtClean="0">
                <a:latin typeface="Calibri" pitchFamily="34" charset="0"/>
                <a:ea typeface="ヒラギノ角ゴ Pro W3" pitchFamily="-112" charset="-128"/>
              </a:rPr>
              <a:t>Securing </a:t>
            </a:r>
            <a:r>
              <a:rPr lang="en-US" altLang="en-US" dirty="0">
                <a:latin typeface="Calibri" pitchFamily="34" charset="0"/>
                <a:ea typeface="ヒラギノ角ゴ Pro W3" pitchFamily="-112" charset="-128"/>
              </a:rPr>
              <a:t>the user’s computer from attack over a web connection</a:t>
            </a:r>
            <a:endParaRPr lang="en-US" altLang="en-US" dirty="0" smtClean="0">
              <a:latin typeface="Calibri" pitchFamily="34" charset="0"/>
              <a:ea typeface="ヒラギノ角ゴ Pro W3" pitchFamily="-112" charset="-128"/>
            </a:endParaRPr>
          </a:p>
        </p:txBody>
      </p:sp>
    </p:spTree>
    <p:extLst>
      <p:ext uri="{BB962C8B-B14F-4D97-AF65-F5344CB8AC3E}">
        <p14:creationId xmlns:p14="http://schemas.microsoft.com/office/powerpoint/2010/main" val="1531132581"/>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p:txBody>
          <a:bodyPr/>
          <a:lstStyle/>
          <a:p>
            <a:r>
              <a:rPr lang="en-US" altLang="en-US" dirty="0" smtClean="0"/>
              <a:t>Web Protocols</a:t>
            </a:r>
          </a:p>
        </p:txBody>
      </p:sp>
      <p:sp>
        <p:nvSpPr>
          <p:cNvPr id="8195" name="Rectangle 3"/>
          <p:cNvSpPr>
            <a:spLocks noGrp="1" noChangeArrowheads="1"/>
          </p:cNvSpPr>
          <p:nvPr>
            <p:ph idx="1"/>
          </p:nvPr>
        </p:nvSpPr>
        <p:spPr/>
        <p:txBody>
          <a:bodyPr/>
          <a:lstStyle/>
          <a:p>
            <a:r>
              <a:rPr lang="en-US" altLang="en-US" dirty="0" smtClean="0">
                <a:ea typeface="ヒラギノ角ゴ Pro W3" pitchFamily="-112" charset="-128"/>
              </a:rPr>
              <a:t>Requirements for computer </a:t>
            </a:r>
            <a:r>
              <a:rPr lang="en-US" altLang="en-US" dirty="0">
                <a:ea typeface="ヒラギノ角ゴ Pro W3" pitchFamily="-112" charset="-128"/>
              </a:rPr>
              <a:t>communications </a:t>
            </a:r>
            <a:r>
              <a:rPr lang="en-US" altLang="en-US" dirty="0" smtClean="0">
                <a:ea typeface="ヒラギノ角ゴ Pro W3" pitchFamily="-112" charset="-128"/>
              </a:rPr>
              <a:t>are handled through </a:t>
            </a:r>
            <a:r>
              <a:rPr lang="en-US" altLang="en-US" i="1" dirty="0" smtClean="0"/>
              <a:t>protocols</a:t>
            </a:r>
            <a:r>
              <a:rPr lang="en-US" altLang="en-US" dirty="0"/>
              <a:t>.</a:t>
            </a:r>
            <a:endParaRPr lang="en-US" altLang="en-US" dirty="0" smtClean="0"/>
          </a:p>
          <a:p>
            <a:pPr lvl="1"/>
            <a:r>
              <a:rPr lang="en-US" altLang="en-US" dirty="0" smtClean="0"/>
              <a:t>Agreed-upon </a:t>
            </a:r>
            <a:r>
              <a:rPr lang="en-US" altLang="en-US" dirty="0"/>
              <a:t>sets of rules that allow different vendors to produce hardware and software that can interoperate with hardware and software developed by other </a:t>
            </a:r>
            <a:r>
              <a:rPr lang="en-US" altLang="en-US" dirty="0" smtClean="0"/>
              <a:t>vendors</a:t>
            </a:r>
          </a:p>
          <a:p>
            <a:pPr lvl="1"/>
            <a:r>
              <a:rPr lang="en-US" altLang="en-US" dirty="0" smtClean="0">
                <a:ea typeface="ヒラギノ角ゴ Pro W3" pitchFamily="-112" charset="-128"/>
              </a:rPr>
              <a:t>Very </a:t>
            </a:r>
            <a:r>
              <a:rPr lang="en-US" altLang="en-US" dirty="0">
                <a:ea typeface="ヒラギノ角ゴ Pro W3" pitchFamily="-112" charset="-128"/>
              </a:rPr>
              <a:t>important and form the basis by which all the separate parts can work </a:t>
            </a:r>
            <a:r>
              <a:rPr lang="en-US" altLang="en-US" dirty="0" smtClean="0">
                <a:ea typeface="ヒラギノ角ゴ Pro W3" pitchFamily="-112" charset="-128"/>
              </a:rPr>
              <a:t>together</a:t>
            </a:r>
          </a:p>
          <a:p>
            <a:pPr lvl="1"/>
            <a:r>
              <a:rPr lang="en-US" altLang="en-US" dirty="0" smtClean="0">
                <a:ea typeface="ヒラギノ角ゴ Pro W3" pitchFamily="-112" charset="-128"/>
              </a:rPr>
              <a:t>Specific </a:t>
            </a:r>
            <a:r>
              <a:rPr lang="en-US" altLang="en-US" dirty="0">
                <a:ea typeface="ヒラギノ角ゴ Pro W3" pitchFamily="-112" charset="-128"/>
              </a:rPr>
              <a:t>instantiation of protocols </a:t>
            </a:r>
            <a:r>
              <a:rPr lang="en-US" altLang="en-US" dirty="0" smtClean="0">
                <a:ea typeface="ヒラギノ角ゴ Pro W3" pitchFamily="-112" charset="-128"/>
              </a:rPr>
              <a:t>done </a:t>
            </a:r>
            <a:r>
              <a:rPr lang="en-US" altLang="en-US" dirty="0">
                <a:ea typeface="ヒラギノ角ゴ Pro W3" pitchFamily="-112" charset="-128"/>
              </a:rPr>
              <a:t>through hardware and software </a:t>
            </a:r>
            <a:r>
              <a:rPr lang="en-US" altLang="en-US" dirty="0" smtClean="0">
                <a:ea typeface="ヒラギノ角ゴ Pro W3" pitchFamily="-112" charset="-128"/>
              </a:rPr>
              <a:t>components</a:t>
            </a:r>
            <a:endParaRPr lang="en-US" altLang="en-US" dirty="0"/>
          </a:p>
        </p:txBody>
      </p:sp>
    </p:spTree>
    <p:extLst>
      <p:ext uri="{BB962C8B-B14F-4D97-AF65-F5344CB8AC3E}">
        <p14:creationId xmlns:p14="http://schemas.microsoft.com/office/powerpoint/2010/main" val="245853250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t>Encryption (SSL and TLS)</a:t>
            </a:r>
          </a:p>
        </p:txBody>
      </p:sp>
      <p:sp>
        <p:nvSpPr>
          <p:cNvPr id="9219" name="Content Placeholder 5"/>
          <p:cNvSpPr>
            <a:spLocks noGrp="1"/>
          </p:cNvSpPr>
          <p:nvPr>
            <p:ph idx="1"/>
          </p:nvPr>
        </p:nvSpPr>
        <p:spPr/>
        <p:txBody>
          <a:bodyPr/>
          <a:lstStyle/>
          <a:p>
            <a:r>
              <a:rPr lang="en-US" altLang="en-US" b="1" dirty="0"/>
              <a:t>Secure Sockets Layer (SSL)</a:t>
            </a:r>
            <a:r>
              <a:rPr lang="en-US" altLang="en-US" dirty="0"/>
              <a:t> is a general-purpose protocol developed </a:t>
            </a:r>
            <a:r>
              <a:rPr lang="en-US" altLang="en-US" dirty="0" smtClean="0"/>
              <a:t>by Netscape </a:t>
            </a:r>
            <a:r>
              <a:rPr lang="en-US" altLang="en-US" dirty="0"/>
              <a:t>for managing the encryption of information being transmitted over the Internet</a:t>
            </a:r>
            <a:r>
              <a:rPr lang="en-US" altLang="en-US" dirty="0" smtClean="0"/>
              <a:t>.</a:t>
            </a:r>
          </a:p>
          <a:p>
            <a:pPr lvl="1"/>
            <a:r>
              <a:rPr lang="en-US" dirty="0"/>
              <a:t>The </a:t>
            </a:r>
            <a:r>
              <a:rPr lang="en-US" b="1" dirty="0"/>
              <a:t>Internet Engineering Task Force (IETF) </a:t>
            </a:r>
            <a:r>
              <a:rPr lang="en-US" dirty="0"/>
              <a:t>embraced SSL in 1996 </a:t>
            </a:r>
            <a:r>
              <a:rPr lang="en-US" dirty="0" smtClean="0"/>
              <a:t>through a </a:t>
            </a:r>
            <a:r>
              <a:rPr lang="en-US" dirty="0"/>
              <a:t>series of RFCs and named the group of RFCs </a:t>
            </a:r>
            <a:r>
              <a:rPr lang="en-US" b="1" dirty="0"/>
              <a:t>Transport Layer Security (TLS</a:t>
            </a:r>
            <a:r>
              <a:rPr lang="en-US" b="1" dirty="0" smtClean="0"/>
              <a:t>)</a:t>
            </a:r>
            <a:r>
              <a:rPr lang="en-US" dirty="0" smtClean="0"/>
              <a:t>.</a:t>
            </a:r>
          </a:p>
          <a:p>
            <a:pPr lvl="1"/>
            <a:r>
              <a:rPr lang="en-US" altLang="en-US" dirty="0" smtClean="0"/>
              <a:t>SSL </a:t>
            </a:r>
            <a:r>
              <a:rPr lang="en-US" altLang="en-US" dirty="0"/>
              <a:t>and TLS are essentially the same, although </a:t>
            </a:r>
            <a:r>
              <a:rPr lang="en-US" altLang="en-US" dirty="0" smtClean="0"/>
              <a:t>not interchangeable.</a:t>
            </a:r>
          </a:p>
          <a:p>
            <a:pPr lvl="1"/>
            <a:r>
              <a:rPr lang="en-US" altLang="en-US" dirty="0">
                <a:ea typeface="ヒラギノ角ゴ Pro W3" pitchFamily="-112" charset="-128"/>
              </a:rPr>
              <a:t>SSL is dead and TLS is the path forward, although everyone calls it </a:t>
            </a:r>
            <a:r>
              <a:rPr lang="en-US" altLang="en-US" dirty="0" smtClean="0">
                <a:ea typeface="ヒラギノ角ゴ Pro W3" pitchFamily="-112" charset="-128"/>
              </a:rPr>
              <a:t>SSL.</a:t>
            </a:r>
            <a:endParaRPr lang="en-US" altLang="en-US" dirty="0" smtClean="0"/>
          </a:p>
        </p:txBody>
      </p:sp>
    </p:spTree>
    <p:extLst>
      <p:ext uri="{BB962C8B-B14F-4D97-AF65-F5344CB8AC3E}">
        <p14:creationId xmlns:p14="http://schemas.microsoft.com/office/powerpoint/2010/main" val="16714499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altLang="en-US" dirty="0" smtClean="0"/>
              <a:t>Encryption (SSL and TLS) (</a:t>
            </a:r>
            <a:r>
              <a:rPr lang="en-US" altLang="en-US" i="1" dirty="0" smtClean="0"/>
              <a:t>continued</a:t>
            </a:r>
            <a:r>
              <a:rPr lang="en-US" altLang="en-US" dirty="0" smtClean="0"/>
              <a:t>)</a:t>
            </a:r>
          </a:p>
        </p:txBody>
      </p:sp>
      <p:sp>
        <p:nvSpPr>
          <p:cNvPr id="9219" name="Content Placeholder 5"/>
          <p:cNvSpPr>
            <a:spLocks noGrp="1"/>
          </p:cNvSpPr>
          <p:nvPr>
            <p:ph idx="1"/>
          </p:nvPr>
        </p:nvSpPr>
        <p:spPr/>
        <p:txBody>
          <a:bodyPr/>
          <a:lstStyle/>
          <a:p>
            <a:r>
              <a:rPr lang="en-US" altLang="en-US" dirty="0" smtClean="0"/>
              <a:t>Goal </a:t>
            </a:r>
            <a:r>
              <a:rPr lang="en-US" altLang="en-US" dirty="0"/>
              <a:t>of TCP </a:t>
            </a:r>
            <a:r>
              <a:rPr lang="en-US" altLang="en-US" dirty="0" smtClean="0"/>
              <a:t>is to send </a:t>
            </a:r>
            <a:r>
              <a:rPr lang="en-US" altLang="en-US" dirty="0"/>
              <a:t>an unauthenticated, error-free stream of information between two </a:t>
            </a:r>
            <a:r>
              <a:rPr lang="en-US" altLang="en-US" dirty="0" smtClean="0"/>
              <a:t>computers.</a:t>
            </a:r>
          </a:p>
          <a:p>
            <a:r>
              <a:rPr lang="en-US" altLang="en-US" dirty="0" smtClean="0"/>
              <a:t>SSL/TLS </a:t>
            </a:r>
            <a:r>
              <a:rPr lang="en-US" altLang="en-US" dirty="0"/>
              <a:t>adds message integrity and authentication functionality to TCP through the use of cryptographic </a:t>
            </a:r>
            <a:r>
              <a:rPr lang="en-US" altLang="en-US" dirty="0" smtClean="0"/>
              <a:t>methods.</a:t>
            </a:r>
          </a:p>
          <a:p>
            <a:r>
              <a:rPr lang="en-US" altLang="en-US" dirty="0" smtClean="0"/>
              <a:t>Cryptographic methods are an ever-evolving field.</a:t>
            </a:r>
          </a:p>
          <a:p>
            <a:pPr lvl="1"/>
            <a:r>
              <a:rPr lang="en-US" altLang="en-US" dirty="0" smtClean="0"/>
              <a:t>Because both parties must agree on an implementation method, SSL/TLS has embraced an open, extensible, and adaptable method to allow flexibility and strength.</a:t>
            </a:r>
          </a:p>
        </p:txBody>
      </p:sp>
    </p:spTree>
    <p:extLst>
      <p:ext uri="{BB962C8B-B14F-4D97-AF65-F5344CB8AC3E}">
        <p14:creationId xmlns:p14="http://schemas.microsoft.com/office/powerpoint/2010/main" val="3558603804"/>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500552"/>
            <a:ext cx="7924800" cy="457200"/>
          </a:xfrm>
        </p:spPr>
        <p:txBody>
          <a:bodyPr/>
          <a:lstStyle/>
          <a:p>
            <a:r>
              <a:rPr lang="en-US" dirty="0"/>
              <a:t>Figure 17.1 IE 11 security options</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90603" y="1600200"/>
            <a:ext cx="2762794" cy="3533503"/>
          </a:xfrm>
          <a:prstGeom prst="rect">
            <a:avLst/>
          </a:prstGeom>
        </p:spPr>
      </p:pic>
    </p:spTree>
    <p:extLst>
      <p:ext uri="{BB962C8B-B14F-4D97-AF65-F5344CB8AC3E}">
        <p14:creationId xmlns:p14="http://schemas.microsoft.com/office/powerpoint/2010/main" val="177005554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How SSL/TLS Works</a:t>
            </a:r>
            <a:endParaRPr lang="en-US" altLang="en-US" dirty="0" smtClean="0"/>
          </a:p>
        </p:txBody>
      </p:sp>
      <p:sp>
        <p:nvSpPr>
          <p:cNvPr id="9219" name="Content Placeholder 5"/>
          <p:cNvSpPr>
            <a:spLocks noGrp="1"/>
          </p:cNvSpPr>
          <p:nvPr>
            <p:ph idx="1"/>
          </p:nvPr>
        </p:nvSpPr>
        <p:spPr>
          <a:xfrm>
            <a:off x="457200" y="1981200"/>
            <a:ext cx="8247888" cy="4144963"/>
          </a:xfrm>
        </p:spPr>
        <p:txBody>
          <a:bodyPr/>
          <a:lstStyle/>
          <a:p>
            <a:r>
              <a:rPr lang="en-US" dirty="0" smtClean="0"/>
              <a:t>An overview explains how SSL/TLS works.</a:t>
            </a:r>
          </a:p>
          <a:p>
            <a:pPr lvl="1"/>
            <a:r>
              <a:rPr lang="en-US" altLang="en-US" dirty="0" smtClean="0">
                <a:ea typeface="ヒラギノ角ゴ Pro W3" pitchFamily="-112" charset="-128"/>
              </a:rPr>
              <a:t>The process begins with a client request for a secure connection and a server’s response.</a:t>
            </a:r>
          </a:p>
          <a:p>
            <a:pPr lvl="1"/>
            <a:r>
              <a:rPr lang="en-US" altLang="en-US" dirty="0" smtClean="0">
                <a:ea typeface="ヒラギノ角ゴ Pro W3" pitchFamily="-112" charset="-128"/>
              </a:rPr>
              <a:t>For </a:t>
            </a:r>
            <a:r>
              <a:rPr lang="en-US" altLang="en-US" dirty="0">
                <a:ea typeface="ヒラギノ角ゴ Pro W3" pitchFamily="-112" charset="-128"/>
              </a:rPr>
              <a:t>the client and server to </a:t>
            </a:r>
            <a:r>
              <a:rPr lang="en-US" altLang="en-US" dirty="0" smtClean="0">
                <a:ea typeface="ヒラギノ角ゴ Pro W3" pitchFamily="-112" charset="-128"/>
              </a:rPr>
              <a:t>communicate, both </a:t>
            </a:r>
            <a:r>
              <a:rPr lang="en-US" altLang="en-US" dirty="0">
                <a:ea typeface="ヒラギノ角ゴ Pro W3" pitchFamily="-112" charset="-128"/>
              </a:rPr>
              <a:t>sides must agree on a commonly held </a:t>
            </a:r>
            <a:r>
              <a:rPr lang="en-US" altLang="en-US" dirty="0" smtClean="0">
                <a:ea typeface="ヒラギノ角ゴ Pro W3" pitchFamily="-112" charset="-128"/>
              </a:rPr>
              <a:t>protocol.</a:t>
            </a:r>
          </a:p>
          <a:p>
            <a:pPr lvl="2"/>
            <a:r>
              <a:rPr lang="en-US" altLang="en-US" dirty="0" smtClean="0">
                <a:ea typeface="ヒラギノ角ゴ Pro W3" pitchFamily="-112" charset="-128"/>
              </a:rPr>
              <a:t>SSL </a:t>
            </a:r>
            <a:r>
              <a:rPr lang="en-US" altLang="en-US" dirty="0">
                <a:ea typeface="ヒラギノ角ゴ Pro W3" pitchFamily="-112" charset="-128"/>
              </a:rPr>
              <a:t>v1, v2, v3, or TLS v1, v1.1, v1.2</a:t>
            </a:r>
            <a:endParaRPr lang="en-US" altLang="en-US" dirty="0" smtClean="0">
              <a:ea typeface="ヒラギノ角ゴ Pro W3" pitchFamily="-112" charset="-128"/>
            </a:endParaRPr>
          </a:p>
          <a:p>
            <a:pPr lvl="1"/>
            <a:r>
              <a:rPr lang="en-US" dirty="0"/>
              <a:t>Commonly available cryptographic algorithms include Diffie-Hellman and </a:t>
            </a:r>
            <a:r>
              <a:rPr lang="en-US" dirty="0" smtClean="0"/>
              <a:t>RSA.</a:t>
            </a:r>
          </a:p>
          <a:p>
            <a:pPr lvl="1"/>
            <a:r>
              <a:rPr lang="en-US" altLang="en-US" dirty="0" smtClean="0">
                <a:ea typeface="ヒラギノ角ゴ Pro W3" pitchFamily="-112" charset="-128"/>
              </a:rPr>
              <a:t>The next </a:t>
            </a:r>
            <a:r>
              <a:rPr lang="en-US" altLang="en-US" dirty="0">
                <a:ea typeface="ヒラギノ角ゴ Pro W3" pitchFamily="-112" charset="-128"/>
              </a:rPr>
              <a:t>step is to exchange certificates and keys as necessary to enable </a:t>
            </a:r>
            <a:r>
              <a:rPr lang="en-US" altLang="en-US" dirty="0" smtClean="0">
                <a:ea typeface="ヒラギノ角ゴ Pro W3" pitchFamily="-112" charset="-128"/>
              </a:rPr>
              <a:t>authentication.</a:t>
            </a:r>
            <a:endParaRPr lang="en-US" altLang="en-US" dirty="0" smtClean="0"/>
          </a:p>
        </p:txBody>
      </p:sp>
    </p:spTree>
    <p:extLst>
      <p:ext uri="{BB962C8B-B14F-4D97-AF65-F5344CB8AC3E}">
        <p14:creationId xmlns:p14="http://schemas.microsoft.com/office/powerpoint/2010/main" val="3284801302"/>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How SSL/TLS Works (</a:t>
            </a:r>
            <a:r>
              <a:rPr lang="en-US" i="1" dirty="0"/>
              <a:t>continued</a:t>
            </a:r>
            <a:r>
              <a:rPr lang="en-US" dirty="0"/>
              <a:t>)</a:t>
            </a:r>
            <a:endParaRPr lang="en-US" altLang="en-US" dirty="0" smtClean="0"/>
          </a:p>
        </p:txBody>
      </p:sp>
      <p:sp>
        <p:nvSpPr>
          <p:cNvPr id="9219" name="Content Placeholder 5"/>
          <p:cNvSpPr>
            <a:spLocks noGrp="1"/>
          </p:cNvSpPr>
          <p:nvPr>
            <p:ph idx="1"/>
          </p:nvPr>
        </p:nvSpPr>
        <p:spPr/>
        <p:txBody>
          <a:bodyPr/>
          <a:lstStyle/>
          <a:p>
            <a:r>
              <a:rPr lang="en-US" altLang="en-US" dirty="0" smtClean="0">
                <a:ea typeface="ヒラギノ角ゴ Pro W3" pitchFamily="-112" charset="-128"/>
              </a:rPr>
              <a:t>Once </a:t>
            </a:r>
            <a:r>
              <a:rPr lang="en-US" altLang="en-US" dirty="0">
                <a:ea typeface="ヒラギノ角ゴ Pro W3" pitchFamily="-112" charset="-128"/>
              </a:rPr>
              <a:t>authentication is established, the channel is secured with symmetric key cryptographic methods and </a:t>
            </a:r>
            <a:r>
              <a:rPr lang="en-US" altLang="en-US" dirty="0" smtClean="0">
                <a:ea typeface="ヒラギノ角ゴ Pro W3" pitchFamily="-112" charset="-128"/>
              </a:rPr>
              <a:t>hashes.</a:t>
            </a:r>
          </a:p>
          <a:p>
            <a:pPr lvl="1"/>
            <a:r>
              <a:rPr lang="en-US" altLang="en-US" dirty="0" smtClean="0">
                <a:ea typeface="ヒラギノ角ゴ Pro W3" pitchFamily="-112" charset="-128"/>
              </a:rPr>
              <a:t>Typically </a:t>
            </a:r>
            <a:r>
              <a:rPr lang="en-US" altLang="en-US" dirty="0">
                <a:ea typeface="ヒラギノ角ゴ Pro W3" pitchFamily="-112" charset="-128"/>
              </a:rPr>
              <a:t>RC4 or 3DES </a:t>
            </a:r>
            <a:r>
              <a:rPr lang="en-US" altLang="en-US" dirty="0" smtClean="0">
                <a:ea typeface="ヒラギノ角ゴ Pro W3" pitchFamily="-112" charset="-128"/>
              </a:rPr>
              <a:t>for symmetric </a:t>
            </a:r>
            <a:r>
              <a:rPr lang="en-US" altLang="en-US" dirty="0">
                <a:ea typeface="ヒラギノ角ゴ Pro W3" pitchFamily="-112" charset="-128"/>
              </a:rPr>
              <a:t>key and MD5 or SHA-1 for the hash functions</a:t>
            </a:r>
            <a:r>
              <a:rPr lang="en-US" altLang="en-US" dirty="0" smtClean="0">
                <a:ea typeface="ヒラギノ角ゴ Pro W3" pitchFamily="-112" charset="-128"/>
              </a:rPr>
              <a:t>.</a:t>
            </a:r>
          </a:p>
          <a:p>
            <a:r>
              <a:rPr lang="en-US" dirty="0"/>
              <a:t>T</a:t>
            </a:r>
            <a:r>
              <a:rPr lang="en-US" dirty="0" smtClean="0"/>
              <a:t>he </a:t>
            </a:r>
            <a:r>
              <a:rPr lang="en-US" dirty="0"/>
              <a:t>authenticity of the server and </a:t>
            </a:r>
            <a:r>
              <a:rPr lang="en-US" dirty="0" smtClean="0"/>
              <a:t>possibly the </a:t>
            </a:r>
            <a:r>
              <a:rPr lang="en-US" dirty="0"/>
              <a:t>client has been established, and the channel is protected </a:t>
            </a:r>
            <a:r>
              <a:rPr lang="en-US" dirty="0" smtClean="0"/>
              <a:t>by encryption </a:t>
            </a:r>
            <a:r>
              <a:rPr lang="en-US" dirty="0"/>
              <a:t>against eavesdropping</a:t>
            </a:r>
            <a:r>
              <a:rPr lang="en-US" dirty="0" smtClean="0"/>
              <a:t>.</a:t>
            </a:r>
          </a:p>
        </p:txBody>
      </p:sp>
    </p:spTree>
    <p:extLst>
      <p:ext uri="{BB962C8B-B14F-4D97-AF65-F5344CB8AC3E}">
        <p14:creationId xmlns:p14="http://schemas.microsoft.com/office/powerpoint/2010/main" val="1203741365"/>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5152" y="2133600"/>
            <a:ext cx="7370573" cy="2377407"/>
          </a:xfrm>
          <a:prstGeom prst="rect">
            <a:avLst/>
          </a:prstGeom>
        </p:spPr>
      </p:pic>
      <p:sp>
        <p:nvSpPr>
          <p:cNvPr id="2" name="Content Placeholder 1"/>
          <p:cNvSpPr>
            <a:spLocks noGrp="1"/>
          </p:cNvSpPr>
          <p:nvPr>
            <p:ph sz="quarter" idx="13"/>
          </p:nvPr>
        </p:nvSpPr>
        <p:spPr>
          <a:xfrm>
            <a:off x="609600" y="5029200"/>
            <a:ext cx="7924800" cy="457200"/>
          </a:xfrm>
        </p:spPr>
        <p:txBody>
          <a:bodyPr/>
          <a:lstStyle/>
          <a:p>
            <a:r>
              <a:rPr lang="en-US" dirty="0" smtClean="0"/>
              <a:t>TLS handshake</a:t>
            </a:r>
            <a:endParaRPr lang="en-US" dirty="0"/>
          </a:p>
        </p:txBody>
      </p:sp>
    </p:spTree>
    <p:extLst>
      <p:ext uri="{BB962C8B-B14F-4D97-AF65-F5344CB8AC3E}">
        <p14:creationId xmlns:p14="http://schemas.microsoft.com/office/powerpoint/2010/main" val="2596160417"/>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How SSL/TLS Works (</a:t>
            </a:r>
            <a:r>
              <a:rPr lang="en-US" i="1" dirty="0"/>
              <a:t>continued</a:t>
            </a:r>
            <a:r>
              <a:rPr lang="en-US" dirty="0"/>
              <a:t>)</a:t>
            </a:r>
          </a:p>
        </p:txBody>
      </p:sp>
      <p:sp>
        <p:nvSpPr>
          <p:cNvPr id="9219" name="Content Placeholder 5"/>
          <p:cNvSpPr>
            <a:spLocks noGrp="1"/>
          </p:cNvSpPr>
          <p:nvPr>
            <p:ph idx="1"/>
          </p:nvPr>
        </p:nvSpPr>
        <p:spPr/>
        <p:txBody>
          <a:bodyPr/>
          <a:lstStyle/>
          <a:p>
            <a:r>
              <a:rPr lang="en-US" dirty="0" smtClean="0"/>
              <a:t>Each </a:t>
            </a:r>
            <a:r>
              <a:rPr lang="en-US" dirty="0"/>
              <a:t>packet is encrypted using the symmetric key before transfer across the network, and then decrypted by the receiver.</a:t>
            </a:r>
            <a:endParaRPr lang="en-US" altLang="en-US" dirty="0">
              <a:ea typeface="ヒラギノ角ゴ Pro W3" pitchFamily="-112" charset="-128"/>
            </a:endParaRPr>
          </a:p>
          <a:p>
            <a:r>
              <a:rPr lang="en-US" dirty="0" smtClean="0"/>
              <a:t>The </a:t>
            </a:r>
            <a:r>
              <a:rPr lang="en-US" dirty="0"/>
              <a:t>use of certificates could present a lot of data and complication to a </a:t>
            </a:r>
            <a:r>
              <a:rPr lang="en-US" dirty="0" smtClean="0"/>
              <a:t>user.</a:t>
            </a:r>
          </a:p>
          <a:p>
            <a:pPr lvl="1"/>
            <a:r>
              <a:rPr lang="en-US" dirty="0" smtClean="0"/>
              <a:t>Fortunately</a:t>
            </a:r>
            <a:r>
              <a:rPr lang="en-US" dirty="0"/>
              <a:t>, browsers have incorporated </a:t>
            </a:r>
            <a:r>
              <a:rPr lang="en-US" dirty="0" smtClean="0"/>
              <a:t>much of </a:t>
            </a:r>
            <a:r>
              <a:rPr lang="en-US" dirty="0"/>
              <a:t>this desired functionality into a seamless </a:t>
            </a:r>
            <a:r>
              <a:rPr lang="en-US" dirty="0" smtClean="0"/>
              <a:t>operation.</a:t>
            </a:r>
          </a:p>
        </p:txBody>
      </p:sp>
    </p:spTree>
    <p:extLst>
      <p:ext uri="{BB962C8B-B14F-4D97-AF65-F5344CB8AC3E}">
        <p14:creationId xmlns:p14="http://schemas.microsoft.com/office/powerpoint/2010/main" val="108769033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E-Mail </a:t>
            </a:r>
            <a:r>
              <a:rPr lang="en-US" dirty="0" smtClean="0"/>
              <a:t>Works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Secure versions of the common communication protocols exist </a:t>
            </a:r>
            <a:r>
              <a:rPr lang="en-US" dirty="0" smtClean="0"/>
              <a:t>via the </a:t>
            </a:r>
            <a:r>
              <a:rPr lang="en-US" dirty="0"/>
              <a:t>STARTTLS method</a:t>
            </a:r>
            <a:r>
              <a:rPr lang="en-US" dirty="0" smtClean="0"/>
              <a:t>.</a:t>
            </a:r>
          </a:p>
          <a:p>
            <a:pPr lvl="1"/>
            <a:r>
              <a:rPr lang="en-US" dirty="0"/>
              <a:t>STARTTLS is a means of using Transport Layer</a:t>
            </a:r>
            <a:br>
              <a:rPr lang="en-US" dirty="0"/>
            </a:br>
            <a:r>
              <a:rPr lang="en-US" dirty="0"/>
              <a:t>Security (TLS) to secure a communication channel for text-based communication protocols</a:t>
            </a:r>
            <a:r>
              <a:rPr lang="en-US" dirty="0" smtClean="0"/>
              <a:t>.</a:t>
            </a:r>
          </a:p>
          <a:p>
            <a:r>
              <a:rPr lang="en-US" dirty="0"/>
              <a:t>E-mail appears to be a </a:t>
            </a:r>
            <a:r>
              <a:rPr lang="en-US" dirty="0" smtClean="0"/>
              <a:t>client-to-client communication</a:t>
            </a:r>
            <a:r>
              <a:rPr lang="en-US" dirty="0"/>
              <a:t>, between </a:t>
            </a:r>
            <a:r>
              <a:rPr lang="en-US" dirty="0" smtClean="0"/>
              <a:t>sender and </a:t>
            </a:r>
            <a:r>
              <a:rPr lang="en-US" dirty="0"/>
              <a:t>receiver</a:t>
            </a:r>
            <a:r>
              <a:rPr lang="en-US" dirty="0" smtClean="0"/>
              <a:t>.</a:t>
            </a:r>
          </a:p>
          <a:p>
            <a:pPr lvl="1"/>
            <a:r>
              <a:rPr lang="en-US" dirty="0" smtClean="0"/>
              <a:t>In </a:t>
            </a:r>
            <a:r>
              <a:rPr lang="en-US" dirty="0"/>
              <a:t>reality, a lot of steps are </a:t>
            </a:r>
            <a:r>
              <a:rPr lang="en-US" dirty="0" smtClean="0"/>
              <a:t>involved.</a:t>
            </a:r>
          </a:p>
        </p:txBody>
      </p:sp>
    </p:spTree>
    <p:extLst>
      <p:ext uri="{BB962C8B-B14F-4D97-AF65-F5344CB8AC3E}">
        <p14:creationId xmlns:p14="http://schemas.microsoft.com/office/powerpoint/2010/main" val="322717989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How SSL/TLS Works (</a:t>
            </a:r>
            <a:r>
              <a:rPr lang="en-US" i="1" dirty="0"/>
              <a:t>continued</a:t>
            </a:r>
            <a:r>
              <a:rPr lang="en-US" dirty="0"/>
              <a:t>)</a:t>
            </a:r>
          </a:p>
        </p:txBody>
      </p:sp>
      <p:sp>
        <p:nvSpPr>
          <p:cNvPr id="9219" name="Content Placeholder 5"/>
          <p:cNvSpPr>
            <a:spLocks noGrp="1"/>
          </p:cNvSpPr>
          <p:nvPr>
            <p:ph idx="1"/>
          </p:nvPr>
        </p:nvSpPr>
        <p:spPr/>
        <p:txBody>
          <a:bodyPr/>
          <a:lstStyle/>
          <a:p>
            <a:r>
              <a:rPr lang="en-US" dirty="0" smtClean="0"/>
              <a:t>Once you have </a:t>
            </a:r>
            <a:r>
              <a:rPr lang="en-US" dirty="0"/>
              <a:t>decided always to accept code from XYZ Corporation, subsequent certificate checks are handled by the browser</a:t>
            </a:r>
            <a:r>
              <a:rPr lang="en-US" dirty="0" smtClean="0"/>
              <a:t>.</a:t>
            </a:r>
          </a:p>
          <a:p>
            <a:r>
              <a:rPr lang="en-US" dirty="0"/>
              <a:t>The </a:t>
            </a:r>
            <a:r>
              <a:rPr lang="en-US" dirty="0" smtClean="0"/>
              <a:t>ability to </a:t>
            </a:r>
            <a:r>
              <a:rPr lang="en-US" dirty="0"/>
              <a:t>manipulate certificate settings is under the Options menus </a:t>
            </a:r>
            <a:r>
              <a:rPr lang="en-US" dirty="0" smtClean="0"/>
              <a:t>in both </a:t>
            </a:r>
            <a:r>
              <a:rPr lang="en-US" dirty="0"/>
              <a:t>Internet Explorer </a:t>
            </a:r>
            <a:r>
              <a:rPr lang="en-US" dirty="0" smtClean="0"/>
              <a:t>and </a:t>
            </a:r>
            <a:r>
              <a:rPr lang="en-US" dirty="0"/>
              <a:t>Mozilla </a:t>
            </a:r>
            <a:r>
              <a:rPr lang="en-US" dirty="0" smtClean="0"/>
              <a:t>Firefox.</a:t>
            </a:r>
            <a:endParaRPr lang="en-US" altLang="en-US" dirty="0" smtClean="0"/>
          </a:p>
        </p:txBody>
      </p:sp>
    </p:spTree>
    <p:extLst>
      <p:ext uri="{BB962C8B-B14F-4D97-AF65-F5344CB8AC3E}">
        <p14:creationId xmlns:p14="http://schemas.microsoft.com/office/powerpoint/2010/main" val="400254042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4644838"/>
            <a:ext cx="7924800" cy="457200"/>
          </a:xfrm>
        </p:spPr>
        <p:txBody>
          <a:bodyPr/>
          <a:lstStyle/>
          <a:p>
            <a:r>
              <a:rPr lang="fr-FR" dirty="0"/>
              <a:t>Figure 17.2 Internet Explorer certificate management options</a:t>
            </a:r>
            <a:endParaRPr lang="en-US" dirty="0"/>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8679" y="2362200"/>
            <a:ext cx="4726641" cy="1822076"/>
          </a:xfrm>
          <a:prstGeom prst="rect">
            <a:avLst/>
          </a:prstGeom>
        </p:spPr>
      </p:pic>
    </p:spTree>
    <p:extLst>
      <p:ext uri="{BB962C8B-B14F-4D97-AF65-F5344CB8AC3E}">
        <p14:creationId xmlns:p14="http://schemas.microsoft.com/office/powerpoint/2010/main" val="4011205933"/>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95330"/>
            <a:ext cx="7924800" cy="457200"/>
          </a:xfrm>
        </p:spPr>
        <p:txBody>
          <a:bodyPr/>
          <a:lstStyle/>
          <a:p>
            <a:r>
              <a:rPr lang="fr-FR" dirty="0"/>
              <a:t> Figure 17.3 Internet Explorer certificate store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07418" y="1524000"/>
            <a:ext cx="4729163" cy="3675459"/>
          </a:xfrm>
          <a:prstGeom prst="rect">
            <a:avLst/>
          </a:prstGeom>
        </p:spPr>
      </p:pic>
    </p:spTree>
    <p:extLst>
      <p:ext uri="{BB962C8B-B14F-4D97-AF65-F5344CB8AC3E}">
        <p14:creationId xmlns:p14="http://schemas.microsoft.com/office/powerpoint/2010/main" val="755381183"/>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062728"/>
            <a:ext cx="7924800" cy="457200"/>
          </a:xfrm>
        </p:spPr>
        <p:txBody>
          <a:bodyPr/>
          <a:lstStyle/>
          <a:p>
            <a:r>
              <a:rPr lang="en-US" dirty="0"/>
              <a:t>Figure 17.4 Firefox certificate options</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2488" y="1905000"/>
            <a:ext cx="2859024" cy="2810256"/>
          </a:xfrm>
          <a:prstGeom prst="rect">
            <a:avLst/>
          </a:prstGeom>
        </p:spPr>
      </p:pic>
    </p:spTree>
    <p:extLst>
      <p:ext uri="{BB962C8B-B14F-4D97-AF65-F5344CB8AC3E}">
        <p14:creationId xmlns:p14="http://schemas.microsoft.com/office/powerpoint/2010/main" val="4279086252"/>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910328"/>
            <a:ext cx="7924800" cy="457200"/>
          </a:xfrm>
        </p:spPr>
        <p:txBody>
          <a:bodyPr/>
          <a:lstStyle/>
          <a:p>
            <a:r>
              <a:rPr lang="en-US" dirty="0"/>
              <a:t>Figure 17.5 Firefox certificate store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68168" y="2133600"/>
            <a:ext cx="3407664" cy="2353056"/>
          </a:xfrm>
          <a:prstGeom prst="rect">
            <a:avLst/>
          </a:prstGeom>
        </p:spPr>
      </p:pic>
    </p:spTree>
    <p:extLst>
      <p:ext uri="{BB962C8B-B14F-4D97-AF65-F5344CB8AC3E}">
        <p14:creationId xmlns:p14="http://schemas.microsoft.com/office/powerpoint/2010/main" val="1690359854"/>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p:txBody>
          <a:bodyPr/>
          <a:lstStyle/>
          <a:p>
            <a:r>
              <a:rPr lang="en-US" dirty="0"/>
              <a:t>How SSL/TLS Works (</a:t>
            </a:r>
            <a:r>
              <a:rPr lang="en-US" i="1" dirty="0"/>
              <a:t>continued</a:t>
            </a:r>
            <a:r>
              <a:rPr lang="en-US" dirty="0"/>
              <a:t>)</a:t>
            </a:r>
          </a:p>
        </p:txBody>
      </p:sp>
      <p:sp>
        <p:nvSpPr>
          <p:cNvPr id="9219" name="Content Placeholder 5"/>
          <p:cNvSpPr>
            <a:spLocks noGrp="1"/>
          </p:cNvSpPr>
          <p:nvPr>
            <p:ph idx="1"/>
          </p:nvPr>
        </p:nvSpPr>
        <p:spPr/>
        <p:txBody>
          <a:bodyPr/>
          <a:lstStyle/>
          <a:p>
            <a:r>
              <a:rPr lang="en-US" altLang="en-US" dirty="0" smtClean="0">
                <a:ea typeface="ヒラギノ角ゴ Pro W3" pitchFamily="-112" charset="-128"/>
              </a:rPr>
              <a:t>Once </a:t>
            </a:r>
            <a:r>
              <a:rPr lang="en-US" altLang="en-US" dirty="0">
                <a:ea typeface="ヒラギノ角ゴ Pro W3" pitchFamily="-112" charset="-128"/>
              </a:rPr>
              <a:t>a communication is in the SSL/TLS channel, it is very difficult to defeat the SSL </a:t>
            </a:r>
            <a:r>
              <a:rPr lang="en-US" altLang="en-US" dirty="0" smtClean="0">
                <a:ea typeface="ヒラギノ角ゴ Pro W3" pitchFamily="-112" charset="-128"/>
              </a:rPr>
              <a:t>protocol</a:t>
            </a:r>
          </a:p>
          <a:p>
            <a:r>
              <a:rPr lang="en-US" altLang="en-US" dirty="0" smtClean="0">
                <a:ea typeface="ヒラギノ角ゴ Pro W3" pitchFamily="-112" charset="-128"/>
              </a:rPr>
              <a:t>Before </a:t>
            </a:r>
            <a:r>
              <a:rPr lang="en-US" altLang="en-US" dirty="0">
                <a:ea typeface="ヒラギノ角ゴ Pro W3" pitchFamily="-112" charset="-128"/>
              </a:rPr>
              <a:t>data enters the secured channel, however, defeat is possible</a:t>
            </a:r>
            <a:r>
              <a:rPr lang="en-US" altLang="en-US" dirty="0" smtClean="0">
                <a:ea typeface="ヒラギノ角ゴ Pro W3" pitchFamily="-112" charset="-128"/>
              </a:rPr>
              <a:t>.</a:t>
            </a:r>
          </a:p>
          <a:p>
            <a:pPr lvl="1"/>
            <a:r>
              <a:rPr lang="en-US" altLang="en-US" dirty="0">
                <a:ea typeface="ヒラギノ角ゴ Pro W3" pitchFamily="-112" charset="-128"/>
              </a:rPr>
              <a:t>A Trojan program that copies keystrokes and echoes them to another TCP/IP address in parallel with the intended communication can defeat SSL/TLS, for example, provided that the Trojan program copies the data prior to SSL/TLS encapsulation.</a:t>
            </a:r>
            <a:endParaRPr lang="en-US" dirty="0" smtClean="0"/>
          </a:p>
        </p:txBody>
      </p:sp>
    </p:spTree>
    <p:extLst>
      <p:ext uri="{BB962C8B-B14F-4D97-AF65-F5344CB8AC3E}">
        <p14:creationId xmlns:p14="http://schemas.microsoft.com/office/powerpoint/2010/main" val="3786042404"/>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81884" y="2057400"/>
            <a:ext cx="3380232" cy="2423160"/>
          </a:xfrm>
          <a:prstGeom prst="rect">
            <a:avLst/>
          </a:prstGeom>
        </p:spPr>
      </p:pic>
      <p:sp>
        <p:nvSpPr>
          <p:cNvPr id="3" name="Content Placeholder 2"/>
          <p:cNvSpPr>
            <a:spLocks noGrp="1"/>
          </p:cNvSpPr>
          <p:nvPr>
            <p:ph sz="quarter" idx="13"/>
          </p:nvPr>
        </p:nvSpPr>
        <p:spPr>
          <a:xfrm>
            <a:off x="609600" y="4869180"/>
            <a:ext cx="7924800" cy="457200"/>
          </a:xfrm>
        </p:spPr>
        <p:txBody>
          <a:bodyPr/>
          <a:lstStyle/>
          <a:p>
            <a:r>
              <a:rPr lang="en-US" dirty="0" smtClean="0"/>
              <a:t>SSL/TLS </a:t>
            </a:r>
            <a:r>
              <a:rPr lang="en-US" dirty="0"/>
              <a:t>man-in-the-middle </a:t>
            </a:r>
            <a:r>
              <a:rPr lang="en-US" dirty="0" smtClean="0"/>
              <a:t>attack</a:t>
            </a:r>
            <a:endParaRPr lang="en-US" dirty="0"/>
          </a:p>
        </p:txBody>
      </p:sp>
    </p:spTree>
    <p:extLst>
      <p:ext uri="{BB962C8B-B14F-4D97-AF65-F5344CB8AC3E}">
        <p14:creationId xmlns:p14="http://schemas.microsoft.com/office/powerpoint/2010/main" val="3952065553"/>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t>The Web (HTTP and HTTPS)</a:t>
            </a:r>
            <a:endParaRPr lang="en-US" altLang="en-US" dirty="0" smtClean="0"/>
          </a:p>
        </p:txBody>
      </p:sp>
      <p:sp>
        <p:nvSpPr>
          <p:cNvPr id="19459" name="Rectangle 3"/>
          <p:cNvSpPr>
            <a:spLocks noGrp="1" noChangeArrowheads="1"/>
          </p:cNvSpPr>
          <p:nvPr>
            <p:ph idx="1"/>
          </p:nvPr>
        </p:nvSpPr>
        <p:spPr/>
        <p:txBody>
          <a:bodyPr/>
          <a:lstStyle/>
          <a:p>
            <a:r>
              <a:rPr lang="en-US" altLang="en-US" dirty="0"/>
              <a:t>HTTP is used for the transfer of hyperlinked data over the Internet, from web servers to </a:t>
            </a:r>
            <a:r>
              <a:rPr lang="en-US" altLang="en-US" dirty="0" smtClean="0"/>
              <a:t>browsers.</a:t>
            </a:r>
          </a:p>
          <a:p>
            <a:r>
              <a:rPr lang="en-US" altLang="en-US" dirty="0" smtClean="0"/>
              <a:t>When a secure connection is needed, SSL/TLS is used and appears in the address as https://.</a:t>
            </a:r>
          </a:p>
          <a:p>
            <a:r>
              <a:rPr lang="en-US" dirty="0">
                <a:ea typeface="ヒラギノ角ゴ Pro W3" pitchFamily="-111" charset="-128"/>
                <a:cs typeface="ヒラギノ角ゴ Pro W3" pitchFamily="-111" charset="-128"/>
              </a:rPr>
              <a:t>If the protocol is </a:t>
            </a:r>
            <a:r>
              <a:rPr lang="en-US" i="1" dirty="0">
                <a:ea typeface="ヒラギノ角ゴ Pro W3" pitchFamily="-111" charset="-128"/>
                <a:cs typeface="ヒラギノ角ゴ Pro W3" pitchFamily="-111" charset="-128"/>
              </a:rPr>
              <a:t>https:</a:t>
            </a:r>
            <a:r>
              <a:rPr lang="en-US" dirty="0">
                <a:ea typeface="ヒラギノ角ゴ Pro W3" pitchFamily="-111" charset="-128"/>
                <a:cs typeface="ヒラギノ角ゴ Pro W3" pitchFamily="-111" charset="-128"/>
              </a:rPr>
              <a:t>, your connection is </a:t>
            </a:r>
            <a:r>
              <a:rPr lang="en-US" dirty="0" smtClean="0">
                <a:ea typeface="ヒラギノ角ゴ Pro W3" pitchFamily="-111" charset="-128"/>
                <a:cs typeface="ヒラギノ角ゴ Pro W3" pitchFamily="-111" charset="-128"/>
              </a:rPr>
              <a:t>secure.</a:t>
            </a:r>
          </a:p>
          <a:p>
            <a:r>
              <a:rPr lang="en-US" dirty="0">
                <a:ea typeface="ヒラギノ角ゴ Pro W3" pitchFamily="-111" charset="-128"/>
                <a:cs typeface="ヒラギノ角ゴ Pro W3" pitchFamily="-111" charset="-128"/>
              </a:rPr>
              <a:t>I</a:t>
            </a:r>
            <a:r>
              <a:rPr lang="en-US" dirty="0" smtClean="0">
                <a:ea typeface="ヒラギノ角ゴ Pro W3" pitchFamily="-111" charset="-128"/>
                <a:cs typeface="ヒラギノ角ゴ Pro W3" pitchFamily="-111" charset="-128"/>
              </a:rPr>
              <a:t>f </a:t>
            </a:r>
            <a:r>
              <a:rPr lang="en-US" dirty="0">
                <a:ea typeface="ヒラギノ角ゴ Pro W3" pitchFamily="-111" charset="-128"/>
                <a:cs typeface="ヒラギノ角ゴ Pro W3" pitchFamily="-111" charset="-128"/>
              </a:rPr>
              <a:t>the protocol</a:t>
            </a:r>
            <a:r>
              <a:rPr lang="en-US" dirty="0" smtClean="0">
                <a:ea typeface="ヒラギノ角ゴ Pro W3" pitchFamily="-111" charset="-128"/>
                <a:cs typeface="ヒラギノ角ゴ Pro W3" pitchFamily="-111" charset="-128"/>
              </a:rPr>
              <a:t> </a:t>
            </a:r>
            <a:r>
              <a:rPr lang="en-US" dirty="0">
                <a:ea typeface="ヒラギノ角ゴ Pro W3" pitchFamily="-111" charset="-128"/>
                <a:cs typeface="ヒラギノ角ゴ Pro W3" pitchFamily="-111" charset="-128"/>
              </a:rPr>
              <a:t>is </a:t>
            </a:r>
            <a:r>
              <a:rPr lang="en-US" i="1" dirty="0">
                <a:ea typeface="ヒラギノ角ゴ Pro W3" pitchFamily="-111" charset="-128"/>
                <a:cs typeface="ヒラギノ角ゴ Pro W3" pitchFamily="-111" charset="-128"/>
              </a:rPr>
              <a:t>http:</a:t>
            </a:r>
            <a:r>
              <a:rPr lang="en-US" dirty="0">
                <a:ea typeface="ヒラギノ角ゴ Pro W3" pitchFamily="-111" charset="-128"/>
                <a:cs typeface="ヒラギノ角ゴ Pro W3" pitchFamily="-111" charset="-128"/>
              </a:rPr>
              <a:t>, then the connection is carried by plaintext for anyone to see</a:t>
            </a:r>
            <a:r>
              <a:rPr lang="en-US" dirty="0" smtClean="0">
                <a:ea typeface="ヒラギノ角ゴ Pro W3" pitchFamily="-111" charset="-128"/>
                <a:cs typeface="ヒラギノ角ゴ Pro W3" pitchFamily="-111" charset="-128"/>
              </a:rPr>
              <a:t>.</a:t>
            </a:r>
            <a:endParaRPr lang="en-US" altLang="en-US" dirty="0" smtClean="0"/>
          </a:p>
        </p:txBody>
      </p:sp>
    </p:spTree>
    <p:extLst>
      <p:ext uri="{BB962C8B-B14F-4D97-AF65-F5344CB8AC3E}">
        <p14:creationId xmlns:p14="http://schemas.microsoft.com/office/powerpoint/2010/main" val="3546656195"/>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495800"/>
            <a:ext cx="7924800" cy="457200"/>
          </a:xfrm>
        </p:spPr>
        <p:txBody>
          <a:bodyPr/>
          <a:lstStyle/>
          <a:p>
            <a:r>
              <a:rPr lang="en-US" dirty="0"/>
              <a:t>Figure 17.6 High-assurance notification in Internet Explorer</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2454" y="2667000"/>
            <a:ext cx="7419092" cy="1452743"/>
          </a:xfrm>
          <a:prstGeom prst="rect">
            <a:avLst/>
          </a:prstGeom>
        </p:spPr>
      </p:pic>
    </p:spTree>
    <p:extLst>
      <p:ext uri="{BB962C8B-B14F-4D97-AF65-F5344CB8AC3E}">
        <p14:creationId xmlns:p14="http://schemas.microsoft.com/office/powerpoint/2010/main" val="2101006917"/>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419600"/>
            <a:ext cx="7924800" cy="457200"/>
          </a:xfrm>
        </p:spPr>
        <p:txBody>
          <a:bodyPr/>
          <a:lstStyle/>
          <a:p>
            <a:r>
              <a:rPr lang="en-US" dirty="0"/>
              <a:t>Figure 17.7 High-assurance notification in Firefox</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3341" y="2438400"/>
            <a:ext cx="6917318" cy="1507958"/>
          </a:xfrm>
          <a:prstGeom prst="rect">
            <a:avLst/>
          </a:prstGeom>
        </p:spPr>
      </p:pic>
    </p:spTree>
    <p:extLst>
      <p:ext uri="{BB962C8B-B14F-4D97-AF65-F5344CB8AC3E}">
        <p14:creationId xmlns:p14="http://schemas.microsoft.com/office/powerpoint/2010/main" val="32870296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791200"/>
            <a:ext cx="7924800" cy="457200"/>
          </a:xfrm>
        </p:spPr>
        <p:txBody>
          <a:bodyPr/>
          <a:lstStyle/>
          <a:p>
            <a:r>
              <a:rPr lang="en-US" dirty="0"/>
              <a:t>Figure 16.1 How e-mail works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12061" y="1371600"/>
            <a:ext cx="5719878" cy="4184904"/>
          </a:xfrm>
          <a:prstGeom prst="rect">
            <a:avLst/>
          </a:prstGeom>
        </p:spPr>
      </p:pic>
    </p:spTree>
    <p:extLst>
      <p:ext uri="{BB962C8B-B14F-4D97-AF65-F5344CB8AC3E}">
        <p14:creationId xmlns:p14="http://schemas.microsoft.com/office/powerpoint/2010/main" val="4031674892"/>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en-US" altLang="en-US" dirty="0"/>
              <a:t>The Web (HTTP and HTTPS</a:t>
            </a:r>
            <a:r>
              <a:rPr lang="en-US" altLang="en-US" dirty="0" smtClean="0"/>
              <a:t>) (</a:t>
            </a:r>
            <a:r>
              <a:rPr lang="en-US" altLang="en-US" i="1" dirty="0" smtClean="0"/>
              <a:t>continued</a:t>
            </a:r>
            <a:r>
              <a:rPr lang="en-US" altLang="en-US" dirty="0" smtClean="0"/>
              <a:t>)</a:t>
            </a:r>
          </a:p>
        </p:txBody>
      </p:sp>
      <p:sp>
        <p:nvSpPr>
          <p:cNvPr id="19459" name="Rectangle 3"/>
          <p:cNvSpPr>
            <a:spLocks noGrp="1" noChangeArrowheads="1"/>
          </p:cNvSpPr>
          <p:nvPr>
            <p:ph idx="1"/>
          </p:nvPr>
        </p:nvSpPr>
        <p:spPr/>
        <p:txBody>
          <a:bodyPr/>
          <a:lstStyle/>
          <a:p>
            <a:r>
              <a:rPr lang="en-US" altLang="en-US" dirty="0"/>
              <a:t>To combat a variety of attacks, in 2006 the SSL/TLS landscape changed with the advent of extended validation certificates and high security </a:t>
            </a:r>
            <a:r>
              <a:rPr lang="en-US" altLang="en-US" dirty="0" smtClean="0"/>
              <a:t>browsers.</a:t>
            </a:r>
          </a:p>
          <a:p>
            <a:pPr lvl="1"/>
            <a:r>
              <a:rPr lang="en-US" altLang="en-US" dirty="0" smtClean="0"/>
              <a:t>These </a:t>
            </a:r>
            <a:r>
              <a:rPr lang="en-US" altLang="en-US" dirty="0"/>
              <a:t>changes provide visual cues to the user when high assurance certificates are being used as part of a secure SSL/TLS </a:t>
            </a:r>
            <a:r>
              <a:rPr lang="en-US" altLang="en-US" dirty="0" smtClean="0"/>
              <a:t>connection.</a:t>
            </a:r>
          </a:p>
          <a:p>
            <a:r>
              <a:rPr lang="en-US" altLang="en-US" dirty="0">
                <a:ea typeface="ヒラギノ角ゴ Pro W3" pitchFamily="-112" charset="-128"/>
              </a:rPr>
              <a:t>The objective of enabling cryptographic methods in this fashion is to make it easy for end users to use these protocols</a:t>
            </a:r>
            <a:r>
              <a:rPr lang="en-US" altLang="en-US" dirty="0" smtClean="0">
                <a:ea typeface="ヒラギノ角ゴ Pro W3" pitchFamily="-112" charset="-128"/>
              </a:rPr>
              <a:t>.</a:t>
            </a:r>
          </a:p>
          <a:p>
            <a:r>
              <a:rPr lang="en-US" altLang="en-US" dirty="0" smtClean="0">
                <a:ea typeface="ヒラギノ角ゴ Pro W3" pitchFamily="-112" charset="-128"/>
              </a:rPr>
              <a:t>SSL/TLS </a:t>
            </a:r>
            <a:r>
              <a:rPr lang="en-US" altLang="en-US" dirty="0">
                <a:ea typeface="ヒラギノ角ゴ Pro W3" pitchFamily="-112" charset="-128"/>
              </a:rPr>
              <a:t>is designed to be </a:t>
            </a:r>
            <a:r>
              <a:rPr lang="en-US" altLang="en-US" i="1" dirty="0">
                <a:ea typeface="ヒラギノ角ゴ Pro W3" pitchFamily="-112" charset="-128"/>
              </a:rPr>
              <a:t>protocol agnostic</a:t>
            </a:r>
            <a:r>
              <a:rPr lang="en-US" altLang="en-US" dirty="0" smtClean="0">
                <a:ea typeface="ヒラギノ角ゴ Pro W3" pitchFamily="-112" charset="-128"/>
              </a:rPr>
              <a:t>.</a:t>
            </a:r>
            <a:endParaRPr lang="en-US" altLang="en-US" dirty="0" smtClean="0"/>
          </a:p>
        </p:txBody>
      </p:sp>
    </p:spTree>
    <p:extLst>
      <p:ext uri="{BB962C8B-B14F-4D97-AF65-F5344CB8AC3E}">
        <p14:creationId xmlns:p14="http://schemas.microsoft.com/office/powerpoint/2010/main" val="2845385991"/>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HTTPS Everywhere</a:t>
            </a:r>
          </a:p>
        </p:txBody>
      </p:sp>
      <p:sp>
        <p:nvSpPr>
          <p:cNvPr id="3" name="Content Placeholder 2"/>
          <p:cNvSpPr>
            <a:spLocks noGrp="1"/>
          </p:cNvSpPr>
          <p:nvPr>
            <p:ph idx="1"/>
          </p:nvPr>
        </p:nvSpPr>
        <p:spPr>
          <a:xfrm>
            <a:off x="457200" y="1981200"/>
            <a:ext cx="8229600" cy="4572000"/>
          </a:xfrm>
        </p:spPr>
        <p:txBody>
          <a:bodyPr/>
          <a:lstStyle/>
          <a:p>
            <a:r>
              <a:rPr lang="en-US" dirty="0" smtClean="0"/>
              <a:t>With </a:t>
            </a:r>
            <a:r>
              <a:rPr lang="en-US" dirty="0"/>
              <a:t>a variety of encryption technologies available, managing the resources for HTTPS connections is much easier, and a case has been made by many in security that all web connections should be </a:t>
            </a:r>
            <a:r>
              <a:rPr lang="en-US" dirty="0" smtClean="0"/>
              <a:t>HTTPS.</a:t>
            </a:r>
          </a:p>
          <a:p>
            <a:r>
              <a:rPr lang="en-US" dirty="0" smtClean="0"/>
              <a:t>This </a:t>
            </a:r>
            <a:r>
              <a:rPr lang="en-US" dirty="0"/>
              <a:t>has resulted in the HTTPS Everywhere </a:t>
            </a:r>
            <a:r>
              <a:rPr lang="en-US" dirty="0" smtClean="0"/>
              <a:t>movement.</a:t>
            </a:r>
          </a:p>
          <a:p>
            <a:pPr lvl="1"/>
            <a:r>
              <a:rPr lang="en-US" dirty="0"/>
              <a:t>HTTPS Everywhere would go a long way for privacy, because it would prevent data </a:t>
            </a:r>
            <a:r>
              <a:rPr lang="en-US" dirty="0" smtClean="0"/>
              <a:t>snooping.</a:t>
            </a:r>
          </a:p>
          <a:p>
            <a:pPr lvl="1"/>
            <a:r>
              <a:rPr lang="en-US" dirty="0"/>
              <a:t>HTTPS </a:t>
            </a:r>
            <a:r>
              <a:rPr lang="en-US" dirty="0" smtClean="0"/>
              <a:t>Everywhere </a:t>
            </a:r>
            <a:r>
              <a:rPr lang="en-US" dirty="0"/>
              <a:t>would </a:t>
            </a:r>
            <a:r>
              <a:rPr lang="en-US" dirty="0" smtClean="0"/>
              <a:t>prevent </a:t>
            </a:r>
            <a:r>
              <a:rPr lang="en-US" dirty="0"/>
              <a:t>many man-in-the-middle attacks, such as SSL </a:t>
            </a:r>
            <a:r>
              <a:rPr lang="en-US" dirty="0" smtClean="0"/>
              <a:t>stripping.</a:t>
            </a:r>
            <a:endParaRPr lang="en-US" dirty="0"/>
          </a:p>
        </p:txBody>
      </p:sp>
    </p:spTree>
    <p:extLst>
      <p:ext uri="{BB962C8B-B14F-4D97-AF65-F5344CB8AC3E}">
        <p14:creationId xmlns:p14="http://schemas.microsoft.com/office/powerpoint/2010/main" val="2522653086"/>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HTTP Strict Transport Security</a:t>
            </a:r>
          </a:p>
        </p:txBody>
      </p:sp>
      <p:sp>
        <p:nvSpPr>
          <p:cNvPr id="3" name="Content Placeholder 2"/>
          <p:cNvSpPr>
            <a:spLocks noGrp="1"/>
          </p:cNvSpPr>
          <p:nvPr>
            <p:ph idx="1"/>
          </p:nvPr>
        </p:nvSpPr>
        <p:spPr/>
        <p:txBody>
          <a:bodyPr/>
          <a:lstStyle/>
          <a:p>
            <a:r>
              <a:rPr lang="en-US" dirty="0"/>
              <a:t>HTTP Strict Transport Security (HSTS) is an IETF standard and a mechanism to enforce rules to prevent browsers from downgrading security </a:t>
            </a:r>
            <a:r>
              <a:rPr lang="en-US" dirty="0" smtClean="0"/>
              <a:t>when accessing </a:t>
            </a:r>
            <a:r>
              <a:rPr lang="en-US" dirty="0"/>
              <a:t>a site</a:t>
            </a:r>
            <a:r>
              <a:rPr lang="en-US" dirty="0" smtClean="0"/>
              <a:t>.</a:t>
            </a:r>
          </a:p>
          <a:p>
            <a:r>
              <a:rPr lang="en-US" dirty="0"/>
              <a:t>HSTS was created in response to a series of attack </a:t>
            </a:r>
            <a:r>
              <a:rPr lang="en-US" dirty="0" smtClean="0"/>
              <a:t>profiles.</a:t>
            </a:r>
          </a:p>
          <a:p>
            <a:pPr lvl="1"/>
            <a:r>
              <a:rPr lang="en-US" dirty="0"/>
              <a:t>The </a:t>
            </a:r>
            <a:r>
              <a:rPr lang="en-US" b="1" dirty="0"/>
              <a:t>SSL stripping attack </a:t>
            </a:r>
            <a:r>
              <a:rPr lang="en-US" dirty="0"/>
              <a:t>works on </a:t>
            </a:r>
            <a:r>
              <a:rPr lang="en-US" dirty="0" smtClean="0"/>
              <a:t>both SSL </a:t>
            </a:r>
            <a:r>
              <a:rPr lang="en-US" dirty="0"/>
              <a:t>and TLS by transparently converting the secure HTTPS connection </a:t>
            </a:r>
            <a:r>
              <a:rPr lang="en-US" dirty="0" smtClean="0"/>
              <a:t>into </a:t>
            </a:r>
            <a:r>
              <a:rPr lang="en-US" dirty="0"/>
              <a:t>a plain HTTP connection, removing the transport layer encryption </a:t>
            </a:r>
            <a:r>
              <a:rPr lang="en-US" dirty="0" smtClean="0"/>
              <a:t>protections.</a:t>
            </a:r>
            <a:endParaRPr lang="en-US" dirty="0"/>
          </a:p>
        </p:txBody>
      </p:sp>
    </p:spTree>
    <p:extLst>
      <p:ext uri="{BB962C8B-B14F-4D97-AF65-F5344CB8AC3E}">
        <p14:creationId xmlns:p14="http://schemas.microsoft.com/office/powerpoint/2010/main" val="104188545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noChangeArrowheads="1"/>
          </p:cNvSpPr>
          <p:nvPr>
            <p:ph type="title"/>
          </p:nvPr>
        </p:nvSpPr>
        <p:spPr>
          <a:prstGeom prst="rect">
            <a:avLst/>
          </a:prstGeom>
        </p:spPr>
        <p:txBody>
          <a:bodyPr/>
          <a:lstStyle/>
          <a:p>
            <a:r>
              <a:rPr lang="en-US" altLang="en-US" dirty="0">
                <a:ea typeface="ヒラギノ角ゴ Pro W3" pitchFamily="-112" charset="-128"/>
              </a:rPr>
              <a:t>Directory Services (DAP and LDAP)</a:t>
            </a:r>
            <a:endParaRPr lang="en-US" altLang="en-US" sz="3600" dirty="0" smtClean="0">
              <a:ea typeface="ヒラギノ角ゴ Pro W3" pitchFamily="-112" charset="-128"/>
            </a:endParaRPr>
          </a:p>
        </p:txBody>
      </p:sp>
      <p:sp>
        <p:nvSpPr>
          <p:cNvPr id="21507" name="Rectangle 3"/>
          <p:cNvSpPr>
            <a:spLocks noGrp="1" noChangeArrowheads="1"/>
          </p:cNvSpPr>
          <p:nvPr>
            <p:ph idx="1"/>
          </p:nvPr>
        </p:nvSpPr>
        <p:spPr/>
        <p:txBody>
          <a:bodyPr/>
          <a:lstStyle/>
          <a:p>
            <a:pPr eaLnBrk="1" hangingPunct="1"/>
            <a:r>
              <a:rPr lang="en-US" altLang="en-US" sz="2800" dirty="0" smtClean="0">
                <a:ea typeface="ヒラギノ角ゴ Pro W3" pitchFamily="-112" charset="-128"/>
              </a:rPr>
              <a:t>A </a:t>
            </a:r>
            <a:r>
              <a:rPr lang="en-US" altLang="en-US" sz="2800" i="1" dirty="0" smtClean="0">
                <a:ea typeface="ヒラギノ角ゴ Pro W3" pitchFamily="-112" charset="-128"/>
              </a:rPr>
              <a:t>directory</a:t>
            </a:r>
            <a:r>
              <a:rPr lang="en-US" altLang="en-US" sz="2800" dirty="0" smtClean="0">
                <a:ea typeface="ヒラギノ角ゴ Pro W3" pitchFamily="-112" charset="-128"/>
              </a:rPr>
              <a:t> is designed and optimized for reading data, offering very fast search and retrieval operations.</a:t>
            </a:r>
          </a:p>
          <a:p>
            <a:r>
              <a:rPr lang="en-US" altLang="en-US" dirty="0">
                <a:ea typeface="ヒラギノ角ゴ Pro W3" pitchFamily="-112" charset="-128"/>
              </a:rPr>
              <a:t>To enable interoperability, the </a:t>
            </a:r>
            <a:r>
              <a:rPr lang="en-US" altLang="en-US" b="1" dirty="0">
                <a:ea typeface="ヒラギノ角ゴ Pro W3" pitchFamily="-112" charset="-128"/>
              </a:rPr>
              <a:t>X.500</a:t>
            </a:r>
            <a:r>
              <a:rPr lang="en-US" altLang="en-US" dirty="0">
                <a:ea typeface="ヒラギノ角ゴ Pro W3" pitchFamily="-112" charset="-128"/>
              </a:rPr>
              <a:t> standard was created as a standard for directory services</a:t>
            </a:r>
            <a:r>
              <a:rPr lang="en-US" altLang="en-US" dirty="0" smtClean="0">
                <a:ea typeface="ヒラギノ角ゴ Pro W3" pitchFamily="-112" charset="-128"/>
              </a:rPr>
              <a:t>.</a:t>
            </a:r>
          </a:p>
          <a:p>
            <a:pPr lvl="1"/>
            <a:r>
              <a:rPr lang="en-US" altLang="en-US" dirty="0">
                <a:ea typeface="ヒラギノ角ゴ Pro W3" pitchFamily="-112" charset="-128"/>
              </a:rPr>
              <a:t>The primary method for accessing an X.500 directory is through the Directory Access Protocol (DAP</a:t>
            </a:r>
            <a:r>
              <a:rPr lang="en-US" altLang="en-US" dirty="0" smtClean="0">
                <a:ea typeface="ヒラギノ角ゴ Pro W3" pitchFamily="-112" charset="-128"/>
              </a:rPr>
              <a:t>).</a:t>
            </a:r>
            <a:endParaRPr lang="en-US" altLang="en-US" sz="2400" dirty="0" smtClean="0">
              <a:ea typeface="ヒラギノ角ゴ Pro W3" pitchFamily="-112" charset="-128"/>
            </a:endParaRPr>
          </a:p>
          <a:p>
            <a:r>
              <a:rPr lang="en-US" altLang="en-US" b="1" dirty="0">
                <a:ea typeface="ヒラギノ角ゴ Pro W3" pitchFamily="-112" charset="-128"/>
              </a:rPr>
              <a:t>Lightweight Directory Access Protocol (</a:t>
            </a:r>
            <a:r>
              <a:rPr lang="en-US" altLang="en-US" b="1" dirty="0" smtClean="0">
                <a:ea typeface="ヒラギノ角ゴ Pro W3" pitchFamily="-112" charset="-128"/>
              </a:rPr>
              <a:t>LDAP)</a:t>
            </a:r>
            <a:r>
              <a:rPr lang="en-US" altLang="en-US" dirty="0" smtClean="0">
                <a:ea typeface="ヒラギノ角ゴ Pro W3" pitchFamily="-112" charset="-128"/>
              </a:rPr>
              <a:t> contains </a:t>
            </a:r>
            <a:r>
              <a:rPr lang="en-US" altLang="en-US" dirty="0">
                <a:ea typeface="ヒラギノ角ゴ Pro W3" pitchFamily="-112" charset="-128"/>
              </a:rPr>
              <a:t>the most commonly used </a:t>
            </a:r>
            <a:r>
              <a:rPr lang="en-US" altLang="en-US" dirty="0" smtClean="0">
                <a:ea typeface="ヒラギノ角ゴ Pro W3" pitchFamily="-112" charset="-128"/>
              </a:rPr>
              <a:t>functionality.</a:t>
            </a:r>
            <a:endParaRPr lang="en-US" altLang="en-US" sz="2800" dirty="0" smtClean="0">
              <a:ea typeface="ヒラギノ角ゴ Pro W3" pitchFamily="-112" charset="-128"/>
            </a:endParaRPr>
          </a:p>
        </p:txBody>
      </p:sp>
    </p:spTree>
    <p:extLst>
      <p:ext uri="{BB962C8B-B14F-4D97-AF65-F5344CB8AC3E}">
        <p14:creationId xmlns:p14="http://schemas.microsoft.com/office/powerpoint/2010/main" val="3293411643"/>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r>
              <a:rPr lang="en-US" altLang="en-US" dirty="0"/>
              <a:t>Directory Services (DAP and LDAP</a:t>
            </a:r>
            <a:r>
              <a:rPr lang="en-US" altLang="en-US" dirty="0" smtClean="0"/>
              <a:t>) (</a:t>
            </a:r>
            <a:r>
              <a:rPr lang="en-US" altLang="en-US" i="1" dirty="0" smtClean="0"/>
              <a:t>continued</a:t>
            </a:r>
            <a:r>
              <a:rPr lang="en-US" altLang="en-US" dirty="0" smtClean="0"/>
              <a:t>)</a:t>
            </a:r>
          </a:p>
        </p:txBody>
      </p:sp>
      <p:sp>
        <p:nvSpPr>
          <p:cNvPr id="12291" name="Rectangle 3"/>
          <p:cNvSpPr>
            <a:spLocks noGrp="1" noChangeArrowheads="1"/>
          </p:cNvSpPr>
          <p:nvPr>
            <p:ph idx="1"/>
          </p:nvPr>
        </p:nvSpPr>
        <p:spPr/>
        <p:txBody>
          <a:bodyPr/>
          <a:lstStyle/>
          <a:p>
            <a:r>
              <a:rPr lang="en-US" dirty="0"/>
              <a:t>SSL/TLS </a:t>
            </a:r>
            <a:r>
              <a:rPr lang="en-US" dirty="0" smtClean="0"/>
              <a:t>LDAP</a:t>
            </a:r>
          </a:p>
          <a:p>
            <a:pPr lvl="1"/>
            <a:r>
              <a:rPr lang="en-US" dirty="0" smtClean="0"/>
              <a:t>SSL/TLS provides several important functions to LDAP services:</a:t>
            </a:r>
          </a:p>
          <a:p>
            <a:pPr lvl="2"/>
            <a:r>
              <a:rPr lang="en-US" dirty="0" smtClean="0"/>
              <a:t>Establishes </a:t>
            </a:r>
            <a:r>
              <a:rPr lang="en-US" dirty="0"/>
              <a:t>the identity of a data source through the use of certificates.</a:t>
            </a:r>
            <a:endParaRPr lang="en-US" dirty="0" smtClean="0"/>
          </a:p>
          <a:p>
            <a:pPr lvl="2"/>
            <a:r>
              <a:rPr lang="en-US" dirty="0" smtClean="0"/>
              <a:t>Provides </a:t>
            </a:r>
            <a:r>
              <a:rPr lang="en-US" dirty="0"/>
              <a:t>for the integrity and confidentiality of the data being presented from an LDAP source</a:t>
            </a:r>
            <a:r>
              <a:rPr lang="en-US" dirty="0" smtClean="0"/>
              <a:t>.</a:t>
            </a:r>
          </a:p>
          <a:p>
            <a:pPr lvl="1"/>
            <a:r>
              <a:rPr lang="en-US" altLang="en-US" dirty="0" smtClean="0">
                <a:ea typeface="ヒラギノ角ゴ Pro W3" pitchFamily="-112" charset="-128"/>
              </a:rPr>
              <a:t>Interoperability </a:t>
            </a:r>
            <a:r>
              <a:rPr lang="en-US" altLang="en-US" dirty="0">
                <a:ea typeface="ヒラギノ角ゴ Pro W3" pitchFamily="-112" charset="-128"/>
              </a:rPr>
              <a:t>is </a:t>
            </a:r>
            <a:r>
              <a:rPr lang="en-US" altLang="en-US" dirty="0" smtClean="0">
                <a:ea typeface="ヒラギノ角ゴ Pro W3" pitchFamily="-112" charset="-128"/>
              </a:rPr>
              <a:t>a </a:t>
            </a:r>
            <a:r>
              <a:rPr lang="en-US" altLang="en-US" dirty="0">
                <a:ea typeface="ヒラギノ角ゴ Pro W3" pitchFamily="-112" charset="-128"/>
              </a:rPr>
              <a:t>function of correct </a:t>
            </a:r>
            <a:r>
              <a:rPr lang="en-US" altLang="en-US" dirty="0" smtClean="0">
                <a:ea typeface="ヒラギノ角ゴ Pro W3" pitchFamily="-112" charset="-128"/>
              </a:rPr>
              <a:t>setup.</a:t>
            </a:r>
          </a:p>
          <a:p>
            <a:pPr lvl="1"/>
            <a:r>
              <a:rPr lang="en-US" altLang="en-US" dirty="0">
                <a:ea typeface="ヒラギノ角ゴ Pro W3" pitchFamily="-112" charset="-128"/>
              </a:rPr>
              <a:t>Once an LDAP server is set up to function over an SSL/TLS connection, it operates as it always </a:t>
            </a:r>
            <a:r>
              <a:rPr lang="en-US" altLang="en-US" dirty="0" smtClean="0">
                <a:ea typeface="ヒラギノ角ゴ Pro W3" pitchFamily="-112" charset="-128"/>
              </a:rPr>
              <a:t>has.</a:t>
            </a:r>
            <a:endParaRPr lang="en-US" dirty="0" smtClean="0"/>
          </a:p>
        </p:txBody>
      </p:sp>
    </p:spTree>
    <p:extLst>
      <p:ext uri="{BB962C8B-B14F-4D97-AF65-F5344CB8AC3E}">
        <p14:creationId xmlns:p14="http://schemas.microsoft.com/office/powerpoint/2010/main" val="3105869856"/>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prstGeom prst="rect">
            <a:avLst/>
          </a:prstGeom>
        </p:spPr>
        <p:txBody>
          <a:bodyPr/>
          <a:lstStyle/>
          <a:p>
            <a:r>
              <a:rPr lang="en-US" altLang="en-US" dirty="0">
                <a:ea typeface="ヒラギノ角ゴ Pro W3" pitchFamily="-112" charset="-128"/>
              </a:rPr>
              <a:t>File Transfer (FTP and SFTP)</a:t>
            </a:r>
            <a:endParaRPr lang="en-US" altLang="en-US" sz="3600" dirty="0" smtClean="0">
              <a:ea typeface="ヒラギノ角ゴ Pro W3" pitchFamily="-112" charset="-128"/>
            </a:endParaRPr>
          </a:p>
        </p:txBody>
      </p:sp>
      <p:sp>
        <p:nvSpPr>
          <p:cNvPr id="12291" name="Rectangle 3"/>
          <p:cNvSpPr>
            <a:spLocks noGrp="1" noChangeArrowheads="1"/>
          </p:cNvSpPr>
          <p:nvPr>
            <p:ph idx="1"/>
          </p:nvPr>
        </p:nvSpPr>
        <p:spPr/>
        <p:txBody>
          <a:bodyPr/>
          <a:lstStyle/>
          <a:p>
            <a:pPr>
              <a:defRPr/>
            </a:pPr>
            <a:r>
              <a:rPr lang="en-US" b="1" dirty="0"/>
              <a:t>File Transfer Protocol (FTP)</a:t>
            </a:r>
            <a:r>
              <a:rPr lang="en-US" dirty="0"/>
              <a:t> is an application-level protocol that operates over </a:t>
            </a:r>
            <a:r>
              <a:rPr lang="en-US" dirty="0" smtClean="0"/>
              <a:t>a wide </a:t>
            </a:r>
            <a:r>
              <a:rPr lang="en-US" dirty="0"/>
              <a:t>range of lower-level </a:t>
            </a:r>
            <a:r>
              <a:rPr lang="en-US" dirty="0" smtClean="0"/>
              <a:t>protocols.</a:t>
            </a:r>
          </a:p>
          <a:p>
            <a:pPr lvl="1">
              <a:defRPr/>
            </a:pPr>
            <a:r>
              <a:rPr lang="en-US" dirty="0"/>
              <a:t>FTP is embedded in most operating </a:t>
            </a:r>
            <a:r>
              <a:rPr lang="en-US" dirty="0" smtClean="0"/>
              <a:t>systems and provides </a:t>
            </a:r>
            <a:r>
              <a:rPr lang="en-US" dirty="0"/>
              <a:t>a method of transferring files from a sender to a </a:t>
            </a:r>
            <a:r>
              <a:rPr lang="en-US" dirty="0" smtClean="0"/>
              <a:t>receiver.</a:t>
            </a:r>
          </a:p>
          <a:p>
            <a:pPr lvl="1">
              <a:defRPr/>
            </a:pPr>
            <a:r>
              <a:rPr lang="en-US" dirty="0"/>
              <a:t>FTP clients </a:t>
            </a:r>
            <a:r>
              <a:rPr lang="en-US" dirty="0" smtClean="0"/>
              <a:t>initiate transactions and </a:t>
            </a:r>
            <a:r>
              <a:rPr lang="en-US" dirty="0"/>
              <a:t>FTP </a:t>
            </a:r>
            <a:r>
              <a:rPr lang="en-US" dirty="0" smtClean="0"/>
              <a:t>respond </a:t>
            </a:r>
            <a:r>
              <a:rPr lang="en-US" dirty="0"/>
              <a:t>to transaction </a:t>
            </a:r>
            <a:r>
              <a:rPr lang="en-US" dirty="0" smtClean="0"/>
              <a:t>requests.</a:t>
            </a:r>
          </a:p>
          <a:p>
            <a:pPr>
              <a:defRPr/>
            </a:pPr>
            <a:r>
              <a:rPr lang="en-US" altLang="en-US" dirty="0">
                <a:ea typeface="ヒラギノ角ゴ Pro W3" pitchFamily="-112" charset="-128"/>
              </a:rPr>
              <a:t>Clients for FTP on a PC can range from an application program, to the command-line FTP program in </a:t>
            </a:r>
            <a:r>
              <a:rPr lang="en-US" altLang="en-US" dirty="0" smtClean="0">
                <a:ea typeface="ヒラギノ角ゴ Pro W3" pitchFamily="-112" charset="-128"/>
              </a:rPr>
              <a:t>Windows/DOS </a:t>
            </a:r>
            <a:r>
              <a:rPr lang="en-US" altLang="en-US" dirty="0">
                <a:ea typeface="ヒラギノ角ゴ Pro W3" pitchFamily="-112" charset="-128"/>
              </a:rPr>
              <a:t>to most </a:t>
            </a:r>
            <a:r>
              <a:rPr lang="en-US" altLang="en-US" dirty="0" smtClean="0">
                <a:ea typeface="ヒラギノ角ゴ Pro W3" pitchFamily="-112" charset="-128"/>
              </a:rPr>
              <a:t>browsers.</a:t>
            </a:r>
            <a:endParaRPr lang="en-US" dirty="0" smtClean="0"/>
          </a:p>
        </p:txBody>
      </p:sp>
    </p:spTree>
    <p:extLst>
      <p:ext uri="{BB962C8B-B14F-4D97-AF65-F5344CB8AC3E}">
        <p14:creationId xmlns:p14="http://schemas.microsoft.com/office/powerpoint/2010/main" val="401258396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prstGeom prst="rect">
            <a:avLst/>
          </a:prstGeom>
        </p:spPr>
        <p:txBody>
          <a:bodyPr/>
          <a:lstStyle/>
          <a:p>
            <a:r>
              <a:rPr lang="en-US" altLang="en-US" dirty="0">
                <a:ea typeface="ヒラギノ角ゴ Pro W3" pitchFamily="-112" charset="-128"/>
              </a:rPr>
              <a:t>File Transfer (FTP and SFTP</a:t>
            </a:r>
            <a:r>
              <a:rPr lang="en-US" altLang="en-US" dirty="0" smtClean="0">
                <a:ea typeface="ヒラギノ角ゴ Pro W3" pitchFamily="-112" charset="-128"/>
              </a:rPr>
              <a:t>) (</a:t>
            </a:r>
            <a:r>
              <a:rPr lang="en-US" altLang="en-US" i="1" dirty="0" smtClean="0">
                <a:ea typeface="ヒラギノ角ゴ Pro W3" pitchFamily="-112" charset="-128"/>
              </a:rPr>
              <a:t>continued</a:t>
            </a:r>
            <a:r>
              <a:rPr lang="en-US" altLang="en-US" dirty="0" smtClean="0">
                <a:ea typeface="ヒラギノ角ゴ Pro W3" pitchFamily="-112" charset="-128"/>
              </a:rPr>
              <a:t>)</a:t>
            </a:r>
            <a:endParaRPr lang="en-US" altLang="en-US" sz="3600" dirty="0" smtClean="0">
              <a:ea typeface="ヒラギノ角ゴ Pro W3" pitchFamily="-112" charset="-128"/>
            </a:endParaRPr>
          </a:p>
        </p:txBody>
      </p:sp>
      <p:sp>
        <p:nvSpPr>
          <p:cNvPr id="12291" name="Rectangle 3"/>
          <p:cNvSpPr>
            <a:spLocks noGrp="1" noChangeArrowheads="1"/>
          </p:cNvSpPr>
          <p:nvPr>
            <p:ph idx="1"/>
          </p:nvPr>
        </p:nvSpPr>
        <p:spPr>
          <a:xfrm>
            <a:off x="457200" y="1981200"/>
            <a:ext cx="8229600" cy="4876800"/>
          </a:xfrm>
        </p:spPr>
        <p:txBody>
          <a:bodyPr/>
          <a:lstStyle/>
          <a:p>
            <a:pPr>
              <a:defRPr/>
            </a:pPr>
            <a:r>
              <a:rPr lang="en-US" sz="3200" dirty="0"/>
              <a:t>Blind FTP </a:t>
            </a:r>
            <a:r>
              <a:rPr lang="en-US" sz="3200" dirty="0" smtClean="0"/>
              <a:t>(anonymous FTP)</a:t>
            </a:r>
          </a:p>
          <a:p>
            <a:pPr lvl="1">
              <a:defRPr/>
            </a:pPr>
            <a:r>
              <a:rPr lang="en-US" dirty="0"/>
              <a:t>In FTP, a standard account called </a:t>
            </a:r>
            <a:r>
              <a:rPr lang="en-US" i="1" dirty="0"/>
              <a:t>anonymous</a:t>
            </a:r>
            <a:r>
              <a:rPr lang="en-US" dirty="0"/>
              <a:t> </a:t>
            </a:r>
            <a:r>
              <a:rPr lang="en-US" dirty="0" smtClean="0"/>
              <a:t>exists.</a:t>
            </a:r>
          </a:p>
          <a:p>
            <a:pPr lvl="2">
              <a:defRPr/>
            </a:pPr>
            <a:r>
              <a:rPr lang="en-US" altLang="en-US" dirty="0" smtClean="0">
                <a:ea typeface="ヒラギノ角ゴ Pro W3" pitchFamily="-112" charset="-128"/>
              </a:rPr>
              <a:t>It allows </a:t>
            </a:r>
            <a:r>
              <a:rPr lang="en-US" altLang="en-US" dirty="0">
                <a:ea typeface="ヒラギノ角ゴ Pro W3" pitchFamily="-112" charset="-128"/>
              </a:rPr>
              <a:t>unlimited public access to the </a:t>
            </a:r>
            <a:r>
              <a:rPr lang="en-US" altLang="en-US" dirty="0" smtClean="0">
                <a:ea typeface="ヒラギノ角ゴ Pro W3" pitchFamily="-112" charset="-128"/>
              </a:rPr>
              <a:t>files.</a:t>
            </a:r>
          </a:p>
          <a:p>
            <a:pPr lvl="2">
              <a:defRPr/>
            </a:pPr>
            <a:r>
              <a:rPr lang="en-US" altLang="en-US" dirty="0" smtClean="0">
                <a:ea typeface="ヒラギノ角ゴ Pro W3" pitchFamily="-112" charset="-128"/>
              </a:rPr>
              <a:t>It is commonly </a:t>
            </a:r>
            <a:r>
              <a:rPr lang="en-US" altLang="en-US" dirty="0">
                <a:ea typeface="ヒラギノ角ゴ Pro W3" pitchFamily="-112" charset="-128"/>
              </a:rPr>
              <a:t>used </a:t>
            </a:r>
            <a:r>
              <a:rPr lang="en-US" altLang="en-US" dirty="0" smtClean="0">
                <a:ea typeface="ヒラギノ角ゴ Pro W3" pitchFamily="-112" charset="-128"/>
              </a:rPr>
              <a:t>for </a:t>
            </a:r>
            <a:r>
              <a:rPr lang="en-US" altLang="en-US" dirty="0">
                <a:ea typeface="ヒラギノ角ゴ Pro W3" pitchFamily="-112" charset="-128"/>
              </a:rPr>
              <a:t>unlimited distribution</a:t>
            </a:r>
            <a:r>
              <a:rPr lang="en-US" altLang="en-US" dirty="0" smtClean="0">
                <a:ea typeface="ヒラギノ角ゴ Pro W3" pitchFamily="-112" charset="-128"/>
              </a:rPr>
              <a:t>.</a:t>
            </a:r>
          </a:p>
          <a:p>
            <a:pPr lvl="2">
              <a:defRPr/>
            </a:pPr>
            <a:r>
              <a:rPr lang="en-US" altLang="en-US" dirty="0">
                <a:ea typeface="ヒラギノ角ゴ Pro W3" pitchFamily="-112" charset="-128"/>
              </a:rPr>
              <a:t>On a server, access permissions can be established to allow only downloading or only uploading or </a:t>
            </a:r>
            <a:r>
              <a:rPr lang="en-US" altLang="en-US" dirty="0" smtClean="0">
                <a:ea typeface="ヒラギノ角ゴ Pro W3" pitchFamily="-112" charset="-128"/>
              </a:rPr>
              <a:t>both.</a:t>
            </a:r>
          </a:p>
          <a:p>
            <a:pPr lvl="2">
              <a:defRPr/>
            </a:pPr>
            <a:r>
              <a:rPr lang="en-US" altLang="en-US" dirty="0" smtClean="0">
                <a:ea typeface="ヒラギノ角ゴ Pro W3" pitchFamily="-112" charset="-128"/>
              </a:rPr>
              <a:t>FTP </a:t>
            </a:r>
            <a:r>
              <a:rPr lang="en-US" altLang="en-US" dirty="0">
                <a:ea typeface="ヒラギノ角ゴ Pro W3" pitchFamily="-112" charset="-128"/>
              </a:rPr>
              <a:t>servers present a security </a:t>
            </a:r>
            <a:r>
              <a:rPr lang="en-US" altLang="en-US" dirty="0" smtClean="0">
                <a:ea typeface="ヒラギノ角ゴ Pro W3" pitchFamily="-112" charset="-128"/>
              </a:rPr>
              <a:t>risk</a:t>
            </a:r>
            <a:r>
              <a:rPr lang="en-US" altLang="en-US" dirty="0">
                <a:ea typeface="ヒラギノ角ゴ Pro W3" pitchFamily="-112" charset="-128"/>
              </a:rPr>
              <a:t> </a:t>
            </a:r>
            <a:r>
              <a:rPr lang="en-US" altLang="en-US" dirty="0" smtClean="0">
                <a:ea typeface="ヒラギノ角ゴ Pro W3" pitchFamily="-112" charset="-128"/>
              </a:rPr>
              <a:t>so it is typically </a:t>
            </a:r>
            <a:r>
              <a:rPr lang="en-US" altLang="en-US" dirty="0">
                <a:ea typeface="ヒラギノ角ゴ Pro W3" pitchFamily="-112" charset="-128"/>
              </a:rPr>
              <a:t>not permitted on </a:t>
            </a:r>
            <a:r>
              <a:rPr lang="en-US" altLang="en-US" dirty="0" smtClean="0">
                <a:ea typeface="ヒラギノ角ゴ Pro W3" pitchFamily="-112" charset="-128"/>
              </a:rPr>
              <a:t>workstations, and disabled </a:t>
            </a:r>
            <a:r>
              <a:rPr lang="en-US" altLang="en-US" dirty="0">
                <a:ea typeface="ヒラギノ角ゴ Pro W3" pitchFamily="-112" charset="-128"/>
              </a:rPr>
              <a:t>on servers without need for this </a:t>
            </a:r>
            <a:r>
              <a:rPr lang="en-US" altLang="en-US" dirty="0" smtClean="0">
                <a:ea typeface="ヒラギノ角ゴ Pro W3" pitchFamily="-112" charset="-128"/>
              </a:rPr>
              <a:t>functionality.</a:t>
            </a:r>
            <a:endParaRPr lang="en-US" kern="1200" dirty="0" smtClean="0"/>
          </a:p>
        </p:txBody>
      </p:sp>
    </p:spTree>
    <p:extLst>
      <p:ext uri="{BB962C8B-B14F-4D97-AF65-F5344CB8AC3E}">
        <p14:creationId xmlns:p14="http://schemas.microsoft.com/office/powerpoint/2010/main" val="2821848418"/>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ChangeArrowheads="1"/>
          </p:cNvSpPr>
          <p:nvPr>
            <p:ph type="title"/>
          </p:nvPr>
        </p:nvSpPr>
        <p:spPr>
          <a:prstGeom prst="rect">
            <a:avLst/>
          </a:prstGeom>
        </p:spPr>
        <p:txBody>
          <a:bodyPr/>
          <a:lstStyle/>
          <a:p>
            <a:r>
              <a:rPr lang="en-US" altLang="en-US" dirty="0">
                <a:ea typeface="ヒラギノ角ゴ Pro W3" pitchFamily="-112" charset="-128"/>
              </a:rPr>
              <a:t>File Transfer (FTP and SFTP</a:t>
            </a:r>
            <a:r>
              <a:rPr lang="en-US" altLang="en-US" dirty="0" smtClean="0">
                <a:ea typeface="ヒラギノ角ゴ Pro W3" pitchFamily="-112" charset="-128"/>
              </a:rPr>
              <a:t>) (</a:t>
            </a:r>
            <a:r>
              <a:rPr lang="en-US" altLang="en-US" i="1" dirty="0" smtClean="0">
                <a:ea typeface="ヒラギノ角ゴ Pro W3" pitchFamily="-112" charset="-128"/>
              </a:rPr>
              <a:t>continued</a:t>
            </a:r>
            <a:r>
              <a:rPr lang="en-US" altLang="en-US" dirty="0" smtClean="0">
                <a:ea typeface="ヒラギノ角ゴ Pro W3" pitchFamily="-112" charset="-128"/>
              </a:rPr>
              <a:t>)</a:t>
            </a:r>
            <a:endParaRPr lang="en-US" altLang="en-US" sz="3600" dirty="0" smtClean="0">
              <a:ea typeface="ヒラギノ角ゴ Pro W3" pitchFamily="-112" charset="-128"/>
            </a:endParaRPr>
          </a:p>
        </p:txBody>
      </p:sp>
      <p:sp>
        <p:nvSpPr>
          <p:cNvPr id="12291" name="Rectangle 3"/>
          <p:cNvSpPr>
            <a:spLocks noGrp="1" noChangeArrowheads="1"/>
          </p:cNvSpPr>
          <p:nvPr>
            <p:ph idx="1"/>
          </p:nvPr>
        </p:nvSpPr>
        <p:spPr>
          <a:xfrm>
            <a:off x="457200" y="1981200"/>
            <a:ext cx="8229600" cy="4495799"/>
          </a:xfrm>
        </p:spPr>
        <p:txBody>
          <a:bodyPr/>
          <a:lstStyle/>
          <a:p>
            <a:pPr>
              <a:defRPr/>
            </a:pPr>
            <a:r>
              <a:rPr lang="en-US" altLang="en-US" dirty="0">
                <a:ea typeface="ヒラギノ角ゴ Pro W3" pitchFamily="-112" charset="-128"/>
              </a:rPr>
              <a:t>SFTP</a:t>
            </a:r>
          </a:p>
          <a:p>
            <a:pPr lvl="1">
              <a:defRPr/>
            </a:pPr>
            <a:r>
              <a:rPr lang="en-US" altLang="en-US" dirty="0" smtClean="0">
                <a:ea typeface="ヒラギノ角ゴ Pro W3" pitchFamily="-112" charset="-128"/>
              </a:rPr>
              <a:t>FTP </a:t>
            </a:r>
            <a:r>
              <a:rPr lang="en-US" altLang="en-US" dirty="0">
                <a:ea typeface="ヒラギノ角ゴ Pro W3" pitchFamily="-112" charset="-128"/>
              </a:rPr>
              <a:t>operates in a plaintext </a:t>
            </a:r>
            <a:r>
              <a:rPr lang="en-US" altLang="en-US" dirty="0" smtClean="0">
                <a:ea typeface="ヒラギノ角ゴ Pro W3" pitchFamily="-112" charset="-128"/>
              </a:rPr>
              <a:t>mode.</a:t>
            </a:r>
            <a:endParaRPr lang="en-US" dirty="0" smtClean="0"/>
          </a:p>
          <a:p>
            <a:pPr lvl="1">
              <a:defRPr/>
            </a:pPr>
            <a:r>
              <a:rPr lang="en-US" dirty="0"/>
              <a:t>Secure FTP (SFTP) combines both the Secure Shell (SSH) protocol and FTP </a:t>
            </a:r>
            <a:r>
              <a:rPr lang="en-US" dirty="0" smtClean="0"/>
              <a:t>to allow </a:t>
            </a:r>
            <a:r>
              <a:rPr lang="en-US" altLang="en-US" dirty="0">
                <a:ea typeface="ヒラギノ角ゴ Pro W3" pitchFamily="-112" charset="-128"/>
              </a:rPr>
              <a:t>confidential </a:t>
            </a:r>
            <a:r>
              <a:rPr lang="en-US" altLang="en-US" dirty="0" smtClean="0">
                <a:ea typeface="ヒラギノ角ゴ Pro W3" pitchFamily="-112" charset="-128"/>
              </a:rPr>
              <a:t>transfer</a:t>
            </a:r>
            <a:r>
              <a:rPr lang="en-US" kern="1200" dirty="0" smtClean="0"/>
              <a:t>.</a:t>
            </a:r>
          </a:p>
          <a:p>
            <a:pPr lvl="1">
              <a:defRPr/>
            </a:pPr>
            <a:r>
              <a:rPr lang="en-US" dirty="0">
                <a:ea typeface="ヒラギノ角ゴ Pro W3" pitchFamily="-111" charset="-128"/>
                <a:cs typeface="ヒラギノ角ゴ Pro W3" pitchFamily="-111" charset="-128"/>
              </a:rPr>
              <a:t>SFTP operates as an application program that encodes both the commands and the data being passed and requires SFTP to be on both the client and the server</a:t>
            </a:r>
            <a:r>
              <a:rPr lang="en-US" dirty="0" smtClean="0">
                <a:ea typeface="ヒラギノ角ゴ Pro W3" pitchFamily="-111" charset="-128"/>
                <a:cs typeface="ヒラギノ角ゴ Pro W3" pitchFamily="-111" charset="-128"/>
              </a:rPr>
              <a:t>.</a:t>
            </a:r>
          </a:p>
          <a:p>
            <a:pPr lvl="1">
              <a:defRPr/>
            </a:pPr>
            <a:r>
              <a:rPr lang="en-US" dirty="0">
                <a:ea typeface="ヒラギノ角ゴ Pro W3" pitchFamily="-111" charset="-128"/>
                <a:cs typeface="ヒラギノ角ゴ Pro W3" pitchFamily="-111" charset="-128"/>
              </a:rPr>
              <a:t>SFTP is not interoperable with standard </a:t>
            </a:r>
            <a:r>
              <a:rPr lang="en-US" dirty="0" smtClean="0">
                <a:ea typeface="ヒラギノ角ゴ Pro W3" pitchFamily="-111" charset="-128"/>
                <a:cs typeface="ヒラギノ角ゴ Pro W3" pitchFamily="-111" charset="-128"/>
              </a:rPr>
              <a:t>FTP.</a:t>
            </a:r>
          </a:p>
          <a:p>
            <a:pPr lvl="1">
              <a:defRPr/>
            </a:pPr>
            <a:r>
              <a:rPr lang="en-US" dirty="0" smtClean="0">
                <a:ea typeface="ヒラギノ角ゴ Pro W3" pitchFamily="-111" charset="-128"/>
                <a:cs typeface="ヒラギノ角ゴ Pro W3" pitchFamily="-111" charset="-128"/>
              </a:rPr>
              <a:t>The server </a:t>
            </a:r>
            <a:r>
              <a:rPr lang="en-US" dirty="0">
                <a:ea typeface="ヒラギノ角ゴ Pro W3" pitchFamily="-111" charset="-128"/>
                <a:cs typeface="ヒラギノ角ゴ Pro W3" pitchFamily="-111" charset="-128"/>
              </a:rPr>
              <a:t>must be enabled with the SFTP program, and then clients can access the server, provided they have the correct credentials</a:t>
            </a:r>
            <a:r>
              <a:rPr lang="en-US" dirty="0" smtClean="0">
                <a:ea typeface="ヒラギノ角ゴ Pro W3" pitchFamily="-111" charset="-128"/>
                <a:cs typeface="ヒラギノ角ゴ Pro W3" pitchFamily="-111" charset="-128"/>
              </a:rPr>
              <a:t>.</a:t>
            </a:r>
            <a:endParaRPr lang="en-US" kern="1200" dirty="0" smtClean="0"/>
          </a:p>
        </p:txBody>
      </p:sp>
    </p:spTree>
    <p:extLst>
      <p:ext uri="{BB962C8B-B14F-4D97-AF65-F5344CB8AC3E}">
        <p14:creationId xmlns:p14="http://schemas.microsoft.com/office/powerpoint/2010/main" val="3252872644"/>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lstStyle/>
          <a:p>
            <a:r>
              <a:rPr lang="en-US" altLang="en-US" dirty="0"/>
              <a:t>Vulnerabilities</a:t>
            </a:r>
            <a:endParaRPr lang="en-US" altLang="en-US" dirty="0" smtClean="0"/>
          </a:p>
        </p:txBody>
      </p:sp>
      <p:sp>
        <p:nvSpPr>
          <p:cNvPr id="12291" name="Rectangle 3"/>
          <p:cNvSpPr>
            <a:spLocks noGrp="1" noChangeArrowheads="1"/>
          </p:cNvSpPr>
          <p:nvPr>
            <p:ph idx="1"/>
          </p:nvPr>
        </p:nvSpPr>
        <p:spPr/>
        <p:txBody>
          <a:bodyPr/>
          <a:lstStyle/>
          <a:p>
            <a:r>
              <a:rPr lang="en-US" dirty="0"/>
              <a:t>The use of protocols such as </a:t>
            </a:r>
            <a:r>
              <a:rPr lang="en-US" dirty="0" smtClean="0"/>
              <a:t>TLS can </a:t>
            </a:r>
            <a:r>
              <a:rPr lang="en-US" dirty="0"/>
              <a:t>result in </a:t>
            </a:r>
            <a:r>
              <a:rPr lang="en-US" dirty="0" smtClean="0"/>
              <a:t>complacency.</a:t>
            </a:r>
          </a:p>
          <a:p>
            <a:pPr lvl="1"/>
            <a:r>
              <a:rPr lang="en-US" altLang="en-US" dirty="0">
                <a:ea typeface="ヒラギノ角ゴ Pro W3" pitchFamily="-112" charset="-128"/>
              </a:rPr>
              <a:t>Using TLS and other encryption methods will not guard against your credit card information being “lost” by a company with which you do </a:t>
            </a:r>
            <a:r>
              <a:rPr lang="en-US" altLang="en-US" dirty="0" smtClean="0">
                <a:ea typeface="ヒラギノ角ゴ Pro W3" pitchFamily="-112" charset="-128"/>
              </a:rPr>
              <a:t>business.</a:t>
            </a:r>
          </a:p>
          <a:p>
            <a:r>
              <a:rPr lang="en-US" altLang="en-US" dirty="0">
                <a:ea typeface="ヒラギノ角ゴ Pro W3" pitchFamily="-112" charset="-128"/>
              </a:rPr>
              <a:t>The key to understanding what is protected and where it is protected </a:t>
            </a:r>
            <a:r>
              <a:rPr lang="en-US" altLang="en-US" dirty="0" smtClean="0">
                <a:ea typeface="ヒラギノ角ゴ Pro W3" pitchFamily="-112" charset="-128"/>
              </a:rPr>
              <a:t>is to </a:t>
            </a:r>
            <a:r>
              <a:rPr lang="en-US" altLang="en-US" dirty="0">
                <a:ea typeface="ヒラギノ角ゴ Pro W3" pitchFamily="-112" charset="-128"/>
              </a:rPr>
              <a:t>understand what these protocols can and cannot do</a:t>
            </a:r>
            <a:r>
              <a:rPr lang="en-US" altLang="en-US" dirty="0" smtClean="0">
                <a:ea typeface="ヒラギノ角ゴ Pro W3" pitchFamily="-112" charset="-128"/>
              </a:rPr>
              <a:t>.</a:t>
            </a:r>
          </a:p>
        </p:txBody>
      </p:sp>
    </p:spTree>
    <p:extLst>
      <p:ext uri="{BB962C8B-B14F-4D97-AF65-F5344CB8AC3E}">
        <p14:creationId xmlns:p14="http://schemas.microsoft.com/office/powerpoint/2010/main" val="443106096"/>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a:t>Code-Based Vulnerabilities</a:t>
            </a:r>
          </a:p>
        </p:txBody>
      </p:sp>
      <p:sp>
        <p:nvSpPr>
          <p:cNvPr id="5" name="Content Placeholder 4"/>
          <p:cNvSpPr>
            <a:spLocks noGrp="1"/>
          </p:cNvSpPr>
          <p:nvPr>
            <p:ph idx="1"/>
          </p:nvPr>
        </p:nvSpPr>
        <p:spPr/>
        <p:txBody>
          <a:bodyPr/>
          <a:lstStyle/>
          <a:p>
            <a:r>
              <a:rPr lang="en-US" dirty="0" smtClean="0"/>
              <a:t>The </a:t>
            </a:r>
            <a:r>
              <a:rPr lang="en-US" dirty="0"/>
              <a:t>idea of extending browser </a:t>
            </a:r>
            <a:r>
              <a:rPr lang="en-US" dirty="0" smtClean="0"/>
              <a:t>functions through </a:t>
            </a:r>
            <a:r>
              <a:rPr lang="en-US" dirty="0"/>
              <a:t>plug-ins became a </a:t>
            </a:r>
            <a:r>
              <a:rPr lang="en-US" dirty="0" smtClean="0"/>
              <a:t>standard.</a:t>
            </a:r>
          </a:p>
          <a:p>
            <a:pPr lvl="1"/>
            <a:r>
              <a:rPr lang="en-US" dirty="0" smtClean="0"/>
              <a:t>The </a:t>
            </a:r>
            <a:r>
              <a:rPr lang="en-US" dirty="0"/>
              <a:t>opportunity exists for </a:t>
            </a:r>
            <a:r>
              <a:rPr lang="en-US" dirty="0" smtClean="0"/>
              <a:t>these applications </a:t>
            </a:r>
            <a:r>
              <a:rPr lang="en-US" dirty="0"/>
              <a:t>or plug-ins to include malicious code that performs actions </a:t>
            </a:r>
            <a:r>
              <a:rPr lang="en-US" dirty="0" smtClean="0"/>
              <a:t>not desired </a:t>
            </a:r>
            <a:r>
              <a:rPr lang="en-US" dirty="0"/>
              <a:t>by the end </a:t>
            </a:r>
            <a:r>
              <a:rPr lang="en-US" dirty="0" smtClean="0"/>
              <a:t>user.</a:t>
            </a:r>
          </a:p>
          <a:p>
            <a:pPr lvl="1"/>
            <a:r>
              <a:rPr lang="en-US" dirty="0" smtClean="0"/>
              <a:t>Web browser malicious </a:t>
            </a:r>
            <a:r>
              <a:rPr lang="en-US" dirty="0"/>
              <a:t>code </a:t>
            </a:r>
            <a:r>
              <a:rPr lang="en-US" dirty="0" smtClean="0"/>
              <a:t>is </a:t>
            </a:r>
            <a:r>
              <a:rPr lang="en-US" dirty="0"/>
              <a:t>a major tool for computer crackers to use to </a:t>
            </a:r>
            <a:r>
              <a:rPr lang="en-US" dirty="0" smtClean="0"/>
              <a:t>obtain unauthorized computer access.</a:t>
            </a:r>
          </a:p>
          <a:p>
            <a:pPr lvl="1"/>
            <a:r>
              <a:rPr lang="en-US" dirty="0" smtClean="0"/>
              <a:t>Whether </a:t>
            </a:r>
            <a:r>
              <a:rPr lang="en-US" dirty="0"/>
              <a:t>delivered by </a:t>
            </a:r>
            <a:r>
              <a:rPr lang="en-US" dirty="0" smtClean="0"/>
              <a:t>HTML based </a:t>
            </a:r>
            <a:r>
              <a:rPr lang="en-US" dirty="0"/>
              <a:t>e-mail, by getting </a:t>
            </a:r>
            <a:r>
              <a:rPr lang="en-US" dirty="0" smtClean="0"/>
              <a:t>a user </a:t>
            </a:r>
            <a:r>
              <a:rPr lang="en-US" dirty="0"/>
              <a:t>to visit a web site, or even delivery via </a:t>
            </a:r>
            <a:r>
              <a:rPr lang="en-US" dirty="0" smtClean="0"/>
              <a:t>an ad </a:t>
            </a:r>
            <a:r>
              <a:rPr lang="en-US" dirty="0"/>
              <a:t>server, the result is the same: malware performs malicious tasks in </a:t>
            </a:r>
            <a:r>
              <a:rPr lang="en-US" dirty="0" smtClean="0"/>
              <a:t>the browser environment.</a:t>
            </a:r>
            <a:endParaRPr lang="en-US" dirty="0"/>
          </a:p>
        </p:txBody>
      </p:sp>
    </p:spTree>
    <p:extLst>
      <p:ext uri="{BB962C8B-B14F-4D97-AF65-F5344CB8AC3E}">
        <p14:creationId xmlns:p14="http://schemas.microsoft.com/office/powerpoint/2010/main" val="21127513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How E-Mail </a:t>
            </a:r>
            <a:r>
              <a:rPr lang="en-US" dirty="0" smtClean="0"/>
              <a:t>Works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In technical terms, the application on the sender’s machine is referred </a:t>
            </a:r>
            <a:r>
              <a:rPr lang="en-US" dirty="0" smtClean="0"/>
              <a:t>to as </a:t>
            </a:r>
            <a:r>
              <a:rPr lang="en-US" dirty="0"/>
              <a:t>a </a:t>
            </a:r>
            <a:r>
              <a:rPr lang="en-US" b="1" dirty="0"/>
              <a:t>mail user agent (MUA)</a:t>
            </a:r>
            <a:r>
              <a:rPr lang="en-US" dirty="0"/>
              <a:t>, and the mail server is a </a:t>
            </a:r>
            <a:r>
              <a:rPr lang="en-US" b="1" dirty="0"/>
              <a:t>mail transfer agent (MTA)</a:t>
            </a:r>
            <a:r>
              <a:rPr lang="en-US" dirty="0"/>
              <a:t>.</a:t>
            </a:r>
          </a:p>
          <a:p>
            <a:r>
              <a:rPr lang="en-US" dirty="0"/>
              <a:t>The recipient’s mail server is referred to as a </a:t>
            </a:r>
            <a:r>
              <a:rPr lang="en-US" b="1" dirty="0"/>
              <a:t>mail delivery agent (MDA</a:t>
            </a:r>
            <a:r>
              <a:rPr lang="en-US" b="1" dirty="0" smtClean="0"/>
              <a:t>)</a:t>
            </a:r>
            <a:r>
              <a:rPr lang="en-US" dirty="0" smtClean="0"/>
              <a:t>.</a:t>
            </a:r>
          </a:p>
          <a:p>
            <a:r>
              <a:rPr lang="en-US" dirty="0"/>
              <a:t>These terms are used when discussing mail transfers to provide accuracy in the </a:t>
            </a:r>
            <a:r>
              <a:rPr lang="en-US" dirty="0" smtClean="0"/>
              <a:t>conversation.</a:t>
            </a:r>
            <a:endParaRPr lang="en-US" b="1" dirty="0" smtClean="0"/>
          </a:p>
        </p:txBody>
      </p:sp>
    </p:spTree>
    <p:extLst>
      <p:ext uri="{BB962C8B-B14F-4D97-AF65-F5344CB8AC3E}">
        <p14:creationId xmlns:p14="http://schemas.microsoft.com/office/powerpoint/2010/main" val="513896612"/>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en-US" altLang="en-US" dirty="0" smtClean="0"/>
              <a:t>Buffer Overflows</a:t>
            </a:r>
          </a:p>
        </p:txBody>
      </p:sp>
      <p:sp>
        <p:nvSpPr>
          <p:cNvPr id="12291" name="Rectangle 3"/>
          <p:cNvSpPr>
            <a:spLocks noGrp="1" noChangeArrowheads="1"/>
          </p:cNvSpPr>
          <p:nvPr>
            <p:ph idx="1"/>
          </p:nvPr>
        </p:nvSpPr>
        <p:spPr/>
        <p:txBody>
          <a:bodyPr/>
          <a:lstStyle/>
          <a:p>
            <a:r>
              <a:rPr lang="en-US" dirty="0"/>
              <a:t>One of the most common exploits used to hack into software is the</a:t>
            </a:r>
            <a:r>
              <a:rPr lang="en-US" b="1" dirty="0"/>
              <a:t> buffer </a:t>
            </a:r>
            <a:r>
              <a:rPr lang="en-US" b="1" dirty="0" smtClean="0"/>
              <a:t>overflow</a:t>
            </a:r>
            <a:r>
              <a:rPr lang="en-US" dirty="0" smtClean="0"/>
              <a:t>.</a:t>
            </a:r>
          </a:p>
          <a:p>
            <a:pPr lvl="1"/>
            <a:r>
              <a:rPr lang="en-US" dirty="0" smtClean="0"/>
              <a:t>The </a:t>
            </a:r>
            <a:r>
              <a:rPr lang="en-US" dirty="0"/>
              <a:t>buffer overflow vulnerability is a result of poor coding practices on the part of software programmers</a:t>
            </a:r>
            <a:r>
              <a:rPr lang="en-US" dirty="0" smtClean="0"/>
              <a:t>.</a:t>
            </a:r>
          </a:p>
          <a:p>
            <a:pPr lvl="1"/>
            <a:r>
              <a:rPr lang="en-US" dirty="0" smtClean="0"/>
              <a:t>This occurs </a:t>
            </a:r>
            <a:r>
              <a:rPr lang="en-US" dirty="0"/>
              <a:t>when an application can accept more input than it has assigned storage space and the input data overwrites other program </a:t>
            </a:r>
            <a:r>
              <a:rPr lang="en-US" dirty="0" smtClean="0"/>
              <a:t>areas.</a:t>
            </a:r>
          </a:p>
        </p:txBody>
      </p:sp>
    </p:spTree>
    <p:extLst>
      <p:ext uri="{BB962C8B-B14F-4D97-AF65-F5344CB8AC3E}">
        <p14:creationId xmlns:p14="http://schemas.microsoft.com/office/powerpoint/2010/main" val="278533429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Java</a:t>
            </a:r>
          </a:p>
        </p:txBody>
      </p:sp>
      <p:sp>
        <p:nvSpPr>
          <p:cNvPr id="27651" name="Content Placeholder 2"/>
          <p:cNvSpPr>
            <a:spLocks noGrp="1"/>
          </p:cNvSpPr>
          <p:nvPr>
            <p:ph idx="1"/>
          </p:nvPr>
        </p:nvSpPr>
        <p:spPr/>
        <p:txBody>
          <a:bodyPr/>
          <a:lstStyle/>
          <a:p>
            <a:r>
              <a:rPr lang="en-US" altLang="en-US" b="1" dirty="0"/>
              <a:t>Java</a:t>
            </a:r>
            <a:r>
              <a:rPr lang="en-US" altLang="en-US" dirty="0"/>
              <a:t> is a computer </a:t>
            </a:r>
            <a:r>
              <a:rPr lang="en-US" altLang="en-US" dirty="0" smtClean="0"/>
              <a:t>language invented </a:t>
            </a:r>
            <a:r>
              <a:rPr lang="en-US" altLang="en-US" dirty="0"/>
              <a:t>by Sun Microsystems </a:t>
            </a:r>
            <a:r>
              <a:rPr lang="en-US" altLang="en-US" dirty="0" smtClean="0"/>
              <a:t>as an </a:t>
            </a:r>
            <a:r>
              <a:rPr lang="en-US" altLang="en-US" dirty="0"/>
              <a:t>alternative to Microsoft’s development </a:t>
            </a:r>
            <a:r>
              <a:rPr lang="en-US" altLang="en-US" dirty="0" smtClean="0"/>
              <a:t>languages.</a:t>
            </a:r>
          </a:p>
          <a:p>
            <a:pPr lvl="1"/>
            <a:r>
              <a:rPr lang="en-US" altLang="en-US" dirty="0" smtClean="0"/>
              <a:t>Designed to be platform-independent and based on C</a:t>
            </a:r>
          </a:p>
          <a:p>
            <a:pPr lvl="1"/>
            <a:r>
              <a:rPr lang="en-US" altLang="en-US" dirty="0" smtClean="0"/>
              <a:t>Offered a low learning curve and a way of implementing programs across an enterprise</a:t>
            </a:r>
          </a:p>
          <a:p>
            <a:pPr lvl="1"/>
            <a:r>
              <a:rPr lang="en-US" altLang="en-US" dirty="0" smtClean="0"/>
              <a:t>Found itself </a:t>
            </a:r>
            <a:r>
              <a:rPr lang="en-US" altLang="en-US" dirty="0"/>
              <a:t>to be a leader in object-oriented programming </a:t>
            </a:r>
            <a:r>
              <a:rPr lang="en-US" altLang="en-US" dirty="0" smtClean="0"/>
              <a:t>languages</a:t>
            </a:r>
          </a:p>
          <a:p>
            <a:pPr lvl="1"/>
            <a:r>
              <a:rPr lang="en-US" altLang="en-US" dirty="0" smtClean="0"/>
              <a:t>Operates through </a:t>
            </a:r>
            <a:r>
              <a:rPr lang="en-US" altLang="en-US" dirty="0"/>
              <a:t>an interpreter called a Java Virtual Machine (JVM) on each </a:t>
            </a:r>
            <a:r>
              <a:rPr lang="en-US" altLang="en-US" dirty="0" smtClean="0"/>
              <a:t>platform</a:t>
            </a:r>
            <a:endParaRPr lang="en-US" altLang="en-US" dirty="0"/>
          </a:p>
        </p:txBody>
      </p:sp>
    </p:spTree>
    <p:extLst>
      <p:ext uri="{BB962C8B-B14F-4D97-AF65-F5344CB8AC3E}">
        <p14:creationId xmlns:p14="http://schemas.microsoft.com/office/powerpoint/2010/main" val="828976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Java (</a:t>
            </a:r>
            <a:r>
              <a:rPr lang="en-US" altLang="en-US" i="1" dirty="0" smtClean="0"/>
              <a:t>continued</a:t>
            </a:r>
            <a:r>
              <a:rPr lang="en-US" altLang="en-US" dirty="0" smtClean="0"/>
              <a:t>)</a:t>
            </a:r>
          </a:p>
        </p:txBody>
      </p:sp>
      <p:sp>
        <p:nvSpPr>
          <p:cNvPr id="27651" name="Content Placeholder 2"/>
          <p:cNvSpPr>
            <a:spLocks noGrp="1"/>
          </p:cNvSpPr>
          <p:nvPr>
            <p:ph idx="1"/>
          </p:nvPr>
        </p:nvSpPr>
        <p:spPr/>
        <p:txBody>
          <a:bodyPr/>
          <a:lstStyle/>
          <a:p>
            <a:r>
              <a:rPr lang="en-US" altLang="en-US" dirty="0" smtClean="0"/>
              <a:t>Reliance </a:t>
            </a:r>
            <a:r>
              <a:rPr lang="en-US" altLang="en-US" dirty="0"/>
              <a:t>on </a:t>
            </a:r>
            <a:r>
              <a:rPr lang="en-US" altLang="en-US" dirty="0" smtClean="0"/>
              <a:t>an interpretive </a:t>
            </a:r>
            <a:r>
              <a:rPr lang="en-US" altLang="en-US" dirty="0"/>
              <a:t>step has led to performance </a:t>
            </a:r>
            <a:r>
              <a:rPr lang="en-US" altLang="en-US" dirty="0" smtClean="0"/>
              <a:t>issues.</a:t>
            </a:r>
          </a:p>
          <a:p>
            <a:r>
              <a:rPr lang="en-US" altLang="en-US" dirty="0" smtClean="0"/>
              <a:t>Security </a:t>
            </a:r>
            <a:r>
              <a:rPr lang="en-US" altLang="en-US" dirty="0"/>
              <a:t>is not </a:t>
            </a:r>
            <a:r>
              <a:rPr lang="en-US" altLang="en-US" dirty="0" smtClean="0"/>
              <a:t>a built-in function but </a:t>
            </a:r>
            <a:r>
              <a:rPr lang="en-US" altLang="en-US" dirty="0"/>
              <a:t>an afterthought </a:t>
            </a:r>
            <a:r>
              <a:rPr lang="en-US" altLang="en-US" dirty="0" smtClean="0"/>
              <a:t>implemented </a:t>
            </a:r>
            <a:r>
              <a:rPr lang="en-US" altLang="en-US" dirty="0"/>
              <a:t>independently </a:t>
            </a:r>
            <a:r>
              <a:rPr lang="en-US" altLang="en-US" dirty="0" smtClean="0"/>
              <a:t>of the </a:t>
            </a:r>
            <a:r>
              <a:rPr lang="en-US" altLang="en-US" dirty="0"/>
              <a:t>language core</a:t>
            </a:r>
            <a:r>
              <a:rPr lang="en-US" altLang="en-US" dirty="0" smtClean="0"/>
              <a:t>.</a:t>
            </a:r>
          </a:p>
          <a:p>
            <a:r>
              <a:rPr lang="en-US" altLang="en-US" dirty="0" smtClean="0"/>
              <a:t>Java </a:t>
            </a:r>
            <a:r>
              <a:rPr lang="en-US" dirty="0" smtClean="0"/>
              <a:t>has safety features, but safety is not security.</a:t>
            </a:r>
          </a:p>
          <a:p>
            <a:pPr lvl="1"/>
            <a:r>
              <a:rPr lang="en-US" dirty="0" smtClean="0"/>
              <a:t>A malicious </a:t>
            </a:r>
            <a:r>
              <a:rPr lang="en-US" dirty="0"/>
              <a:t>Java program can </a:t>
            </a:r>
            <a:r>
              <a:rPr lang="en-US" dirty="0" smtClean="0"/>
              <a:t>cause </a:t>
            </a:r>
            <a:r>
              <a:rPr lang="en-US" dirty="0"/>
              <a:t>significant </a:t>
            </a:r>
            <a:r>
              <a:rPr lang="en-US" dirty="0" smtClean="0"/>
              <a:t>damage.</a:t>
            </a:r>
          </a:p>
          <a:p>
            <a:r>
              <a:rPr lang="en-US" dirty="0" smtClean="0"/>
              <a:t>Sun provides </a:t>
            </a:r>
            <a:r>
              <a:rPr lang="en-US" dirty="0"/>
              <a:t>different levels of </a:t>
            </a:r>
            <a:r>
              <a:rPr lang="en-US" dirty="0" smtClean="0"/>
              <a:t>security.</a:t>
            </a:r>
          </a:p>
          <a:p>
            <a:pPr lvl="1"/>
            <a:r>
              <a:rPr lang="en-US" dirty="0" smtClean="0"/>
              <a:t>Do not </a:t>
            </a:r>
            <a:r>
              <a:rPr lang="en-US" dirty="0"/>
              <a:t>to run Java programs at all</a:t>
            </a:r>
            <a:r>
              <a:rPr lang="en-US" dirty="0" smtClean="0"/>
              <a:t>.</a:t>
            </a:r>
          </a:p>
          <a:p>
            <a:pPr lvl="1"/>
            <a:r>
              <a:rPr lang="en-US" dirty="0" smtClean="0"/>
              <a:t>Restrict </a:t>
            </a:r>
            <a:r>
              <a:rPr lang="en-US" dirty="0"/>
              <a:t>Java program functionality when the program is not run directly from the system’s hard </a:t>
            </a:r>
            <a:r>
              <a:rPr lang="en-US" dirty="0" smtClean="0"/>
              <a:t>drive.</a:t>
            </a:r>
            <a:endParaRPr lang="en-US" altLang="en-US" dirty="0" smtClean="0"/>
          </a:p>
        </p:txBody>
      </p:sp>
    </p:spTree>
    <p:extLst>
      <p:ext uri="{BB962C8B-B14F-4D97-AF65-F5344CB8AC3E}">
        <p14:creationId xmlns:p14="http://schemas.microsoft.com/office/powerpoint/2010/main" val="2733174060"/>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smtClean="0"/>
              <a:t>JavaScript</a:t>
            </a:r>
          </a:p>
        </p:txBody>
      </p:sp>
      <p:sp>
        <p:nvSpPr>
          <p:cNvPr id="28675" name="Content Placeholder 2"/>
          <p:cNvSpPr>
            <a:spLocks noGrp="1"/>
          </p:cNvSpPr>
          <p:nvPr>
            <p:ph idx="1"/>
          </p:nvPr>
        </p:nvSpPr>
        <p:spPr/>
        <p:txBody>
          <a:bodyPr/>
          <a:lstStyle/>
          <a:p>
            <a:r>
              <a:rPr lang="en-US" altLang="en-US" b="1" dirty="0"/>
              <a:t>JavaScript</a:t>
            </a:r>
            <a:r>
              <a:rPr lang="en-US" altLang="en-US" dirty="0"/>
              <a:t> is a scripting language developed by Netscape </a:t>
            </a:r>
            <a:r>
              <a:rPr lang="en-US" altLang="en-US" dirty="0" smtClean="0"/>
              <a:t>and designed </a:t>
            </a:r>
            <a:r>
              <a:rPr lang="en-US" altLang="en-US" dirty="0"/>
              <a:t>to be operated within a browser instance</a:t>
            </a:r>
            <a:r>
              <a:rPr lang="en-US" altLang="en-US" dirty="0" smtClean="0"/>
              <a:t>.</a:t>
            </a:r>
          </a:p>
          <a:p>
            <a:pPr lvl="1"/>
            <a:r>
              <a:rPr lang="en-US" altLang="en-US" dirty="0" smtClean="0"/>
              <a:t>The primary purpose is to enable features such as validation of forms.</a:t>
            </a:r>
          </a:p>
          <a:p>
            <a:pPr lvl="1"/>
            <a:r>
              <a:rPr lang="en-US" altLang="en-US" dirty="0" smtClean="0"/>
              <a:t>Enterprising programmers found many other uses for JavaScript, such as manipulating the browser history files, now prohibited by design.</a:t>
            </a:r>
          </a:p>
          <a:p>
            <a:pPr lvl="1"/>
            <a:r>
              <a:rPr lang="en-US" altLang="en-US" dirty="0" smtClean="0"/>
              <a:t>JavaScript runs within the browser and the code is executed by the browser itself.</a:t>
            </a:r>
          </a:p>
          <a:p>
            <a:pPr lvl="2"/>
            <a:r>
              <a:rPr lang="en-US" altLang="en-US" dirty="0" smtClean="0"/>
              <a:t>This has led to compatibility problems.</a:t>
            </a:r>
          </a:p>
        </p:txBody>
      </p:sp>
    </p:spTree>
    <p:extLst>
      <p:ext uri="{BB962C8B-B14F-4D97-AF65-F5344CB8AC3E}">
        <p14:creationId xmlns:p14="http://schemas.microsoft.com/office/powerpoint/2010/main" val="3219114526"/>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638800"/>
            <a:ext cx="7924800" cy="457200"/>
          </a:xfrm>
        </p:spPr>
        <p:txBody>
          <a:bodyPr/>
          <a:lstStyle/>
          <a:p>
            <a:r>
              <a:rPr lang="en-US" dirty="0"/>
              <a:t>Figure 17.8 Java configuration settings in </a:t>
            </a:r>
            <a:r>
              <a:rPr lang="en-US" dirty="0" smtClean="0"/>
              <a:t>Internet Explorer</a:t>
            </a:r>
            <a:endParaRPr lang="en-US"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1932" y="1447800"/>
            <a:ext cx="3460135" cy="3974592"/>
          </a:xfrm>
          <a:prstGeom prst="rect">
            <a:avLst/>
          </a:prstGeom>
        </p:spPr>
      </p:pic>
    </p:spTree>
    <p:extLst>
      <p:ext uri="{BB962C8B-B14F-4D97-AF65-F5344CB8AC3E}">
        <p14:creationId xmlns:p14="http://schemas.microsoft.com/office/powerpoint/2010/main" val="2961045955"/>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4876800"/>
            <a:ext cx="7924800" cy="457200"/>
          </a:xfrm>
        </p:spPr>
        <p:txBody>
          <a:bodyPr/>
          <a:lstStyle/>
          <a:p>
            <a:r>
              <a:rPr lang="en-US" dirty="0"/>
              <a:t>Figure 17.9 Security setting functionality issues</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3651" y="2209800"/>
            <a:ext cx="7216698" cy="2167753"/>
          </a:xfrm>
          <a:prstGeom prst="rect">
            <a:avLst/>
          </a:prstGeom>
        </p:spPr>
      </p:pic>
    </p:spTree>
    <p:extLst>
      <p:ext uri="{BB962C8B-B14F-4D97-AF65-F5344CB8AC3E}">
        <p14:creationId xmlns:p14="http://schemas.microsoft.com/office/powerpoint/2010/main" val="167058445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smtClean="0"/>
              <a:t>JavaScript (</a:t>
            </a:r>
            <a:r>
              <a:rPr lang="en-US" altLang="en-US" i="1" dirty="0" smtClean="0"/>
              <a:t>continued</a:t>
            </a:r>
            <a:r>
              <a:rPr lang="en-US" altLang="en-US" dirty="0" smtClean="0"/>
              <a:t>)</a:t>
            </a:r>
          </a:p>
        </p:txBody>
      </p:sp>
      <p:sp>
        <p:nvSpPr>
          <p:cNvPr id="28675" name="Content Placeholder 2"/>
          <p:cNvSpPr>
            <a:spLocks noGrp="1"/>
          </p:cNvSpPr>
          <p:nvPr>
            <p:ph idx="1"/>
          </p:nvPr>
        </p:nvSpPr>
        <p:spPr>
          <a:xfrm>
            <a:off x="457200" y="1981200"/>
            <a:ext cx="8229600" cy="4876800"/>
          </a:xfrm>
        </p:spPr>
        <p:txBody>
          <a:bodyPr/>
          <a:lstStyle/>
          <a:p>
            <a:r>
              <a:rPr lang="en-US" altLang="en-US" dirty="0" smtClean="0"/>
              <a:t>JavaScript's lack </a:t>
            </a:r>
            <a:r>
              <a:rPr lang="en-US" altLang="en-US" dirty="0"/>
              <a:t>of a comprehensive security model left some security holes</a:t>
            </a:r>
            <a:r>
              <a:rPr lang="en-US" altLang="en-US" dirty="0" smtClean="0"/>
              <a:t>.</a:t>
            </a:r>
          </a:p>
          <a:p>
            <a:pPr lvl="1"/>
            <a:r>
              <a:rPr lang="en-US" dirty="0" smtClean="0"/>
              <a:t>A </a:t>
            </a:r>
            <a:r>
              <a:rPr lang="en-US" dirty="0"/>
              <a:t>form could submit itself via e-mail to an undisclosed recipient, either eavesdropping, spamming, or causing other </a:t>
            </a:r>
            <a:r>
              <a:rPr lang="en-US" dirty="0" smtClean="0"/>
              <a:t>problems.</a:t>
            </a:r>
          </a:p>
          <a:p>
            <a:r>
              <a:rPr lang="en-US" altLang="en-US" dirty="0" smtClean="0"/>
              <a:t>Most </a:t>
            </a:r>
            <a:r>
              <a:rPr lang="en-US" altLang="en-US" dirty="0"/>
              <a:t>browsers do not have a mechanism to halt a running </a:t>
            </a:r>
            <a:r>
              <a:rPr lang="en-US" altLang="en-US" dirty="0" smtClean="0"/>
              <a:t>script s</a:t>
            </a:r>
            <a:r>
              <a:rPr lang="en-US" dirty="0" smtClean="0"/>
              <a:t>hort </a:t>
            </a:r>
            <a:r>
              <a:rPr lang="en-US" dirty="0"/>
              <a:t>of aborting the browser </a:t>
            </a:r>
            <a:r>
              <a:rPr lang="en-US" dirty="0" smtClean="0"/>
              <a:t>instance.</a:t>
            </a:r>
          </a:p>
          <a:p>
            <a:pPr lvl="1"/>
            <a:r>
              <a:rPr lang="en-US" dirty="0" smtClean="0"/>
              <a:t>This </a:t>
            </a:r>
            <a:r>
              <a:rPr lang="en-US" dirty="0"/>
              <a:t>may not be possible if the browser has stopped responding to </a:t>
            </a:r>
            <a:r>
              <a:rPr lang="en-US" dirty="0" smtClean="0"/>
              <a:t>commands.</a:t>
            </a:r>
            <a:endParaRPr lang="en-US" altLang="en-US" dirty="0"/>
          </a:p>
        </p:txBody>
      </p:sp>
    </p:spTree>
    <p:extLst>
      <p:ext uri="{BB962C8B-B14F-4D97-AF65-F5344CB8AC3E}">
        <p14:creationId xmlns:p14="http://schemas.microsoft.com/office/powerpoint/2010/main" val="3980790816"/>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altLang="en-US" dirty="0" smtClean="0"/>
              <a:t>JavaScript (</a:t>
            </a:r>
            <a:r>
              <a:rPr lang="en-US" altLang="en-US" i="1" dirty="0" smtClean="0"/>
              <a:t>continued</a:t>
            </a:r>
            <a:r>
              <a:rPr lang="en-US" altLang="en-US" dirty="0" smtClean="0"/>
              <a:t>)</a:t>
            </a:r>
          </a:p>
        </p:txBody>
      </p:sp>
      <p:sp>
        <p:nvSpPr>
          <p:cNvPr id="28675" name="Content Placeholder 2"/>
          <p:cNvSpPr>
            <a:spLocks noGrp="1"/>
          </p:cNvSpPr>
          <p:nvPr>
            <p:ph idx="1"/>
          </p:nvPr>
        </p:nvSpPr>
        <p:spPr/>
        <p:txBody>
          <a:bodyPr/>
          <a:lstStyle/>
          <a:p>
            <a:r>
              <a:rPr lang="en-US" altLang="en-US" dirty="0" smtClean="0"/>
              <a:t>Malicious </a:t>
            </a:r>
            <a:r>
              <a:rPr lang="en-US" altLang="en-US" dirty="0"/>
              <a:t>JavaScripts can do many </a:t>
            </a:r>
            <a:r>
              <a:rPr lang="en-US" altLang="en-US" dirty="0" smtClean="0"/>
              <a:t>things.</a:t>
            </a:r>
          </a:p>
          <a:p>
            <a:pPr lvl="1"/>
            <a:r>
              <a:rPr lang="en-US" altLang="en-US" dirty="0" smtClean="0"/>
              <a:t>Opening </a:t>
            </a:r>
            <a:r>
              <a:rPr lang="en-US" altLang="en-US" dirty="0"/>
              <a:t>two new windows every time you close one, each with the code to open two more</a:t>
            </a:r>
            <a:r>
              <a:rPr lang="en-US" altLang="en-US" dirty="0" smtClean="0"/>
              <a:t>.</a:t>
            </a:r>
          </a:p>
          <a:p>
            <a:pPr lvl="2"/>
            <a:r>
              <a:rPr lang="en-US" altLang="en-US" dirty="0" smtClean="0"/>
              <a:t>There </a:t>
            </a:r>
            <a:r>
              <a:rPr lang="en-US" altLang="en-US" dirty="0"/>
              <a:t>is no way out of this one, short of killing the browser process from the operating </a:t>
            </a:r>
            <a:r>
              <a:rPr lang="en-US" altLang="en-US" dirty="0" smtClean="0"/>
              <a:t>system.</a:t>
            </a:r>
          </a:p>
          <a:p>
            <a:r>
              <a:rPr lang="en-US" altLang="en-US" dirty="0"/>
              <a:t>JavaScripts can also trick users into thinking they are communicating with one entity when in fact they are communicating </a:t>
            </a:r>
            <a:r>
              <a:rPr lang="en-US" altLang="en-US" dirty="0" smtClean="0"/>
              <a:t>with another.</a:t>
            </a:r>
            <a:endParaRPr lang="en-US" altLang="en-US" dirty="0"/>
          </a:p>
        </p:txBody>
      </p:sp>
    </p:spTree>
    <p:extLst>
      <p:ext uri="{BB962C8B-B14F-4D97-AF65-F5344CB8AC3E}">
        <p14:creationId xmlns:p14="http://schemas.microsoft.com/office/powerpoint/2010/main" val="315089351"/>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ActiveX</a:t>
            </a:r>
          </a:p>
        </p:txBody>
      </p:sp>
      <p:sp>
        <p:nvSpPr>
          <p:cNvPr id="31747" name="Content Placeholder 2"/>
          <p:cNvSpPr>
            <a:spLocks noGrp="1"/>
          </p:cNvSpPr>
          <p:nvPr>
            <p:ph idx="1"/>
          </p:nvPr>
        </p:nvSpPr>
        <p:spPr>
          <a:xfrm>
            <a:off x="457200" y="1981200"/>
            <a:ext cx="8229600" cy="4724400"/>
          </a:xfrm>
        </p:spPr>
        <p:txBody>
          <a:bodyPr/>
          <a:lstStyle/>
          <a:p>
            <a:r>
              <a:rPr lang="en-US" altLang="en-US" b="1" dirty="0"/>
              <a:t>ActiveX</a:t>
            </a:r>
            <a:r>
              <a:rPr lang="en-US" altLang="en-US" dirty="0"/>
              <a:t> is the name given to a broad collection of application programming interfaces (APIs), protocols, and programs developed by Microsoft </a:t>
            </a:r>
            <a:r>
              <a:rPr lang="en-US" altLang="en-US" dirty="0" smtClean="0"/>
              <a:t>to download </a:t>
            </a:r>
            <a:r>
              <a:rPr lang="en-US" altLang="en-US" dirty="0"/>
              <a:t>and execute code automatically over an Internet-based channel</a:t>
            </a:r>
            <a:r>
              <a:rPr lang="en-US" altLang="en-US" dirty="0" smtClean="0"/>
              <a:t>.</a:t>
            </a:r>
          </a:p>
          <a:p>
            <a:pPr lvl="1"/>
            <a:r>
              <a:rPr lang="en-US" altLang="en-US" dirty="0"/>
              <a:t>The code is bundled together into an ActiveX control with an .ocx </a:t>
            </a:r>
            <a:r>
              <a:rPr lang="en-US" altLang="en-US" dirty="0" smtClean="0"/>
              <a:t>extension.</a:t>
            </a:r>
          </a:p>
          <a:p>
            <a:pPr lvl="1"/>
            <a:r>
              <a:rPr lang="en-US" altLang="en-US" dirty="0"/>
              <a:t>ActiveX </a:t>
            </a:r>
            <a:r>
              <a:rPr lang="en-US" altLang="en-US" dirty="0" smtClean="0"/>
              <a:t>is a </a:t>
            </a:r>
            <a:r>
              <a:rPr lang="en-US" altLang="en-US" dirty="0"/>
              <a:t>tool for the Windows environment and can be extremely powerful</a:t>
            </a:r>
            <a:r>
              <a:rPr lang="en-US" altLang="en-US" dirty="0" smtClean="0"/>
              <a:t>.</a:t>
            </a:r>
          </a:p>
          <a:p>
            <a:pPr lvl="1"/>
            <a:r>
              <a:rPr lang="en-US" dirty="0" smtClean="0"/>
              <a:t>Its range of abilities give </a:t>
            </a:r>
            <a:r>
              <a:rPr lang="en-US" dirty="0"/>
              <a:t>ActiveX a lot of power, but this power can be </a:t>
            </a:r>
            <a:r>
              <a:rPr lang="en-US" dirty="0" smtClean="0"/>
              <a:t>abused.</a:t>
            </a:r>
            <a:endParaRPr lang="en-US" altLang="en-US" dirty="0" smtClean="0"/>
          </a:p>
        </p:txBody>
      </p:sp>
    </p:spTree>
    <p:extLst>
      <p:ext uri="{BB962C8B-B14F-4D97-AF65-F5344CB8AC3E}">
        <p14:creationId xmlns:p14="http://schemas.microsoft.com/office/powerpoint/2010/main" val="4231869705"/>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876800"/>
            <a:ext cx="7924800" cy="457200"/>
          </a:xfrm>
        </p:spPr>
        <p:txBody>
          <a:bodyPr/>
          <a:lstStyle/>
          <a:p>
            <a:r>
              <a:rPr lang="en-US" dirty="0"/>
              <a:t>Figure 17.10 ActiveX security settings in Internet Explorer</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79733" y="1981200"/>
            <a:ext cx="6584534" cy="2496165"/>
          </a:xfrm>
          <a:prstGeom prst="rect">
            <a:avLst/>
          </a:prstGeom>
        </p:spPr>
      </p:pic>
    </p:spTree>
    <p:extLst>
      <p:ext uri="{BB962C8B-B14F-4D97-AF65-F5344CB8AC3E}">
        <p14:creationId xmlns:p14="http://schemas.microsoft.com/office/powerpoint/2010/main" val="3370957971"/>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5689</TotalTime>
  <Words>32518</Words>
  <Application>Microsoft Office PowerPoint</Application>
  <PresentationFormat>On-screen Show (4:3)</PresentationFormat>
  <Paragraphs>1490</Paragraphs>
  <Slides>177</Slides>
  <Notes>166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177</vt:i4>
      </vt:variant>
    </vt:vector>
  </HeadingPairs>
  <TitlesOfParts>
    <vt:vector size="185" baseType="lpstr">
      <vt:lpstr>ＭＳ Ｐゴシック</vt:lpstr>
      <vt:lpstr>PalatinoLTStd-Bold</vt:lpstr>
      <vt:lpstr>ヒラギノ角ゴ Pro W3</vt:lpstr>
      <vt:lpstr>Arial</vt:lpstr>
      <vt:lpstr>Calibri</vt:lpstr>
      <vt:lpstr>Century</vt:lpstr>
      <vt:lpstr>Wingdings</vt:lpstr>
      <vt:lpstr>Office Theme</vt:lpstr>
      <vt:lpstr>Module 9 Email Web and Secure Software  Part 1</vt:lpstr>
      <vt:lpstr>Module 9 Learning Objectives</vt:lpstr>
      <vt:lpstr>Module 9 Learning Resources</vt:lpstr>
      <vt:lpstr>Key Terms</vt:lpstr>
      <vt:lpstr>Key Terms (continued)</vt:lpstr>
      <vt:lpstr>How E-Mail Works</vt:lpstr>
      <vt:lpstr>How E-Mail Works (continued)</vt:lpstr>
      <vt:lpstr>PowerPoint Presentation</vt:lpstr>
      <vt:lpstr>How E-Mail Works (continued)</vt:lpstr>
      <vt:lpstr>E-Mail Structure</vt:lpstr>
      <vt:lpstr>MIME</vt:lpstr>
      <vt:lpstr>Security of E-Mail</vt:lpstr>
      <vt:lpstr>PowerPoint Presentation</vt:lpstr>
      <vt:lpstr>Security of E-Mail (continued)</vt:lpstr>
      <vt:lpstr>Security of E-Mail (continued)</vt:lpstr>
      <vt:lpstr>PowerPoint Presentation</vt:lpstr>
      <vt:lpstr>Malicious Code</vt:lpstr>
      <vt:lpstr>PowerPoint Presentation</vt:lpstr>
      <vt:lpstr>Malicious Code (continued)</vt:lpstr>
      <vt:lpstr>PowerPoint Presentation</vt:lpstr>
      <vt:lpstr>Malicious Code (continued)</vt:lpstr>
      <vt:lpstr>PowerPoint Presentation</vt:lpstr>
      <vt:lpstr>Malicious Code (continued)</vt:lpstr>
      <vt:lpstr>Hoax E-mails</vt:lpstr>
      <vt:lpstr>PowerPoint Presentation</vt:lpstr>
      <vt:lpstr>Unsolicited Commercial E-Mail (Spam)</vt:lpstr>
      <vt:lpstr>Unsolicited Commercial E-Mail (Spam) (continued)</vt:lpstr>
      <vt:lpstr>Unsolicited Commercial E-Mail (Spam) (continued)</vt:lpstr>
      <vt:lpstr>Unsolicited Commercial E-Mail (Spam) (continued)</vt:lpstr>
      <vt:lpstr>Unsolicited Commercial E-Mail (Spam) (continued)</vt:lpstr>
      <vt:lpstr>Unsolicited Commercial E-Mail (Spam) (continued)</vt:lpstr>
      <vt:lpstr>PowerPoint Presentation</vt:lpstr>
      <vt:lpstr>Unsolicited Commercial E-Mail (Spam) (continued)</vt:lpstr>
      <vt:lpstr>Sender ID Framework</vt:lpstr>
      <vt:lpstr>DomainKeys Identified Mail</vt:lpstr>
      <vt:lpstr>DomainKeys Identified Mail (continued)</vt:lpstr>
      <vt:lpstr>Mail Encryption</vt:lpstr>
      <vt:lpstr>S/MIME</vt:lpstr>
      <vt:lpstr>S/MIME (continued)</vt:lpstr>
      <vt:lpstr>PowerPoint Presentation</vt:lpstr>
      <vt:lpstr>PowerPoint Presentation</vt:lpstr>
      <vt:lpstr>S/MIME (continued)</vt:lpstr>
      <vt:lpstr>PGP</vt:lpstr>
      <vt:lpstr>PowerPoint Presentation</vt:lpstr>
      <vt:lpstr>PowerPoint Presentation</vt:lpstr>
      <vt:lpstr>PGP (continued)</vt:lpstr>
      <vt:lpstr>Instant Messaging</vt:lpstr>
      <vt:lpstr>Instant Messaging (continued)</vt:lpstr>
      <vt:lpstr>PowerPoint Presentation</vt:lpstr>
      <vt:lpstr>Instant Messaging (continued)</vt:lpstr>
      <vt:lpstr>Instant Messaging (continued)</vt:lpstr>
      <vt:lpstr>PowerPoint Presentation</vt:lpstr>
      <vt:lpstr>Chat Programs Security Risks</vt:lpstr>
      <vt:lpstr>Chat Programs Security Risks (continued)</vt:lpstr>
      <vt:lpstr>Modern Instant Messaging Systems</vt:lpstr>
      <vt:lpstr>Module 9 Email Web and Secure Software   Web Components Part 2</vt:lpstr>
      <vt:lpstr>Web Components</vt:lpstr>
      <vt:lpstr>Key Terms</vt:lpstr>
      <vt:lpstr>Key Terms (continued)</vt:lpstr>
      <vt:lpstr>Introduction</vt:lpstr>
      <vt:lpstr>Current Web Components and Concerns</vt:lpstr>
      <vt:lpstr>Web Protocols</vt:lpstr>
      <vt:lpstr>Encryption (SSL and TLS)</vt:lpstr>
      <vt:lpstr>Encryption (SSL and TLS) (continued)</vt:lpstr>
      <vt:lpstr>PowerPoint Presentation</vt:lpstr>
      <vt:lpstr>How SSL/TLS Works</vt:lpstr>
      <vt:lpstr>How SSL/TLS Works (continued)</vt:lpstr>
      <vt:lpstr>PowerPoint Presentation</vt:lpstr>
      <vt:lpstr>How SSL/TLS Works (continued)</vt:lpstr>
      <vt:lpstr>How SSL/TLS Works (continued)</vt:lpstr>
      <vt:lpstr>PowerPoint Presentation</vt:lpstr>
      <vt:lpstr>PowerPoint Presentation</vt:lpstr>
      <vt:lpstr>PowerPoint Presentation</vt:lpstr>
      <vt:lpstr>PowerPoint Presentation</vt:lpstr>
      <vt:lpstr>How SSL/TLS Works (continued)</vt:lpstr>
      <vt:lpstr>PowerPoint Presentation</vt:lpstr>
      <vt:lpstr>The Web (HTTP and HTTPS)</vt:lpstr>
      <vt:lpstr>PowerPoint Presentation</vt:lpstr>
      <vt:lpstr>PowerPoint Presentation</vt:lpstr>
      <vt:lpstr>The Web (HTTP and HTTPS) (continued)</vt:lpstr>
      <vt:lpstr>HTTPS Everywhere</vt:lpstr>
      <vt:lpstr>HTTP Strict Transport Security</vt:lpstr>
      <vt:lpstr>Directory Services (DAP and LDAP)</vt:lpstr>
      <vt:lpstr>Directory Services (DAP and LDAP) (continued)</vt:lpstr>
      <vt:lpstr>File Transfer (FTP and SFTP)</vt:lpstr>
      <vt:lpstr>File Transfer (FTP and SFTP) (continued)</vt:lpstr>
      <vt:lpstr>File Transfer (FTP and SFTP) (continued)</vt:lpstr>
      <vt:lpstr>Vulnerabilities</vt:lpstr>
      <vt:lpstr>Code-Based Vulnerabilities</vt:lpstr>
      <vt:lpstr>Buffer Overflows</vt:lpstr>
      <vt:lpstr>Java</vt:lpstr>
      <vt:lpstr>Java (continued)</vt:lpstr>
      <vt:lpstr>JavaScript</vt:lpstr>
      <vt:lpstr>PowerPoint Presentation</vt:lpstr>
      <vt:lpstr>PowerPoint Presentation</vt:lpstr>
      <vt:lpstr>JavaScript (continued)</vt:lpstr>
      <vt:lpstr>JavaScript (continued)</vt:lpstr>
      <vt:lpstr>ActiveX</vt:lpstr>
      <vt:lpstr>PowerPoint Presentation</vt:lpstr>
      <vt:lpstr>ActiveX (continued)</vt:lpstr>
      <vt:lpstr>ActiveX (continued)</vt:lpstr>
      <vt:lpstr>Securing the Browser</vt:lpstr>
      <vt:lpstr>CGI</vt:lpstr>
      <vt:lpstr>Server-Side Scripts</vt:lpstr>
      <vt:lpstr>Server-Side Scripts (continued)</vt:lpstr>
      <vt:lpstr>Cookies</vt:lpstr>
      <vt:lpstr>PowerPoint Presentation</vt:lpstr>
      <vt:lpstr>PowerPoint Presentation</vt:lpstr>
      <vt:lpstr>PowerPoint Presentation</vt:lpstr>
      <vt:lpstr>Cookies (continued)</vt:lpstr>
      <vt:lpstr>Browser Plug-ins</vt:lpstr>
      <vt:lpstr>PowerPoint Presentation</vt:lpstr>
      <vt:lpstr>Malicious Add-ons</vt:lpstr>
      <vt:lpstr>Signed Applets</vt:lpstr>
      <vt:lpstr>Signed Applets (continued)</vt:lpstr>
      <vt:lpstr>Application-Based Weaknesses</vt:lpstr>
      <vt:lpstr>Session Hijacking</vt:lpstr>
      <vt:lpstr>Client-Side Attacks</vt:lpstr>
      <vt:lpstr>Client-Side Attacks (continued)</vt:lpstr>
      <vt:lpstr>Client-Side Attacks (continued)</vt:lpstr>
      <vt:lpstr>Web 2.0 and Security</vt:lpstr>
      <vt:lpstr>Web 2.0 and Security (continued)</vt:lpstr>
      <vt:lpstr>Module 9 Email Web and Secure Software    Secure Software Development  Part 3</vt:lpstr>
      <vt:lpstr>Secure Software Development</vt:lpstr>
      <vt:lpstr>Key Terms</vt:lpstr>
      <vt:lpstr>Key Terms (continued)</vt:lpstr>
      <vt:lpstr>The Software Engineering Process</vt:lpstr>
      <vt:lpstr>Process Models</vt:lpstr>
      <vt:lpstr>Process Models (continued)</vt:lpstr>
      <vt:lpstr>Secure Development Lifecycle</vt:lpstr>
      <vt:lpstr>Secure Development Lifecycle (continued)</vt:lpstr>
      <vt:lpstr>Requirements Phase</vt:lpstr>
      <vt:lpstr>Requirements Phase (continued)</vt:lpstr>
      <vt:lpstr>Design Phase</vt:lpstr>
      <vt:lpstr>Coding Phase</vt:lpstr>
      <vt:lpstr>Coding Phase (continued)</vt:lpstr>
      <vt:lpstr>Coding Phase (continued)</vt:lpstr>
      <vt:lpstr>Coding Phase (continued)</vt:lpstr>
      <vt:lpstr>Least Privilege</vt:lpstr>
      <vt:lpstr>Least Privilege (continued)</vt:lpstr>
      <vt:lpstr>Cryptographic Failures </vt:lpstr>
      <vt:lpstr>Cryptographic Failures (continued)</vt:lpstr>
      <vt:lpstr>Language-Specific Failures  </vt:lpstr>
      <vt:lpstr>Testing Phase</vt:lpstr>
      <vt:lpstr>Testing Phase (continued)</vt:lpstr>
      <vt:lpstr>Testing Phase (continued)</vt:lpstr>
      <vt:lpstr>Secure Coding Concepts</vt:lpstr>
      <vt:lpstr>Error and Exception Handling</vt:lpstr>
      <vt:lpstr>Input and Output Validation</vt:lpstr>
      <vt:lpstr>Input and Output Validation (continued)</vt:lpstr>
      <vt:lpstr>Input and Output Validation (continued)</vt:lpstr>
      <vt:lpstr>Fuzzing</vt:lpstr>
      <vt:lpstr>Bug Tracking</vt:lpstr>
      <vt:lpstr>Application Attacks</vt:lpstr>
      <vt:lpstr>Cross-Site Scripting</vt:lpstr>
      <vt:lpstr>Cross-Site Scripting (continued)</vt:lpstr>
      <vt:lpstr>Cross-Site Scripting (continued)</vt:lpstr>
      <vt:lpstr>Injections</vt:lpstr>
      <vt:lpstr>Injections (continued)</vt:lpstr>
      <vt:lpstr>Injections (continued)</vt:lpstr>
      <vt:lpstr>Injections (continued)</vt:lpstr>
      <vt:lpstr>Injections (continued)</vt:lpstr>
      <vt:lpstr>Directory Traversal/Command Injection</vt:lpstr>
      <vt:lpstr>Buffer Overflow</vt:lpstr>
      <vt:lpstr>Integer Overflow</vt:lpstr>
      <vt:lpstr>Cross-Site Request Forgery</vt:lpstr>
      <vt:lpstr>Zero-Day</vt:lpstr>
      <vt:lpstr>Attachments</vt:lpstr>
      <vt:lpstr>Locally Shared Objects</vt:lpstr>
      <vt:lpstr>Client-Side Attacks</vt:lpstr>
      <vt:lpstr>Arbitrary/Remote Code Execution</vt:lpstr>
      <vt:lpstr>Open Vulnerability  and Assessment Language</vt:lpstr>
      <vt:lpstr>Application Hardening</vt:lpstr>
      <vt:lpstr>Application Configuration Baseline</vt:lpstr>
      <vt:lpstr>Application Patch Management</vt:lpstr>
      <vt:lpstr>NoSQL Databases vs. SQL Databases</vt:lpstr>
      <vt:lpstr>Server-Side vs. Client-Side Validation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Dee Mike</dc:creator>
  <cp:lastModifiedBy>Jianming Yong</cp:lastModifiedBy>
  <cp:revision>460</cp:revision>
  <cp:lastPrinted>2015-10-20T12:14:04Z</cp:lastPrinted>
  <dcterms:created xsi:type="dcterms:W3CDTF">2010-03-19T19:23:12Z</dcterms:created>
  <dcterms:modified xsi:type="dcterms:W3CDTF">2018-11-14T08:43:29Z</dcterms:modified>
</cp:coreProperties>
</file>